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7" r:id="rId2"/>
    <p:sldId id="258" r:id="rId3"/>
    <p:sldId id="259" r:id="rId4"/>
    <p:sldId id="264" r:id="rId5"/>
    <p:sldId id="265" r:id="rId6"/>
    <p:sldId id="260" r:id="rId7"/>
    <p:sldId id="261" r:id="rId8"/>
    <p:sldId id="266" r:id="rId9"/>
    <p:sldId id="262" r:id="rId10"/>
    <p:sldId id="263" r:id="rId11"/>
    <p:sldId id="267" r:id="rId12"/>
    <p:sldId id="290" r:id="rId13"/>
    <p:sldId id="292" r:id="rId14"/>
    <p:sldId id="293" r:id="rId15"/>
    <p:sldId id="294" r:id="rId16"/>
    <p:sldId id="295" r:id="rId17"/>
    <p:sldId id="296" r:id="rId18"/>
    <p:sldId id="297" r:id="rId19"/>
    <p:sldId id="300" r:id="rId20"/>
    <p:sldId id="298" r:id="rId21"/>
    <p:sldId id="299" r:id="rId22"/>
    <p:sldId id="268" r:id="rId23"/>
    <p:sldId id="269" r:id="rId24"/>
    <p:sldId id="301" r:id="rId25"/>
    <p:sldId id="302" r:id="rId26"/>
    <p:sldId id="303" r:id="rId27"/>
    <p:sldId id="304" r:id="rId28"/>
    <p:sldId id="305" r:id="rId29"/>
    <p:sldId id="306" r:id="rId30"/>
    <p:sldId id="307" r:id="rId31"/>
    <p:sldId id="308" r:id="rId32"/>
    <p:sldId id="309" r:id="rId33"/>
    <p:sldId id="310" r:id="rId34"/>
    <p:sldId id="311" r:id="rId35"/>
    <p:sldId id="312" r:id="rId36"/>
    <p:sldId id="313" r:id="rId37"/>
    <p:sldId id="314" r:id="rId38"/>
    <p:sldId id="316" r:id="rId39"/>
    <p:sldId id="317" r:id="rId40"/>
    <p:sldId id="318" r:id="rId41"/>
    <p:sldId id="319"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69309" autoAdjust="0"/>
  </p:normalViewPr>
  <p:slideViewPr>
    <p:cSldViewPr snapToGrid="0">
      <p:cViewPr varScale="1">
        <p:scale>
          <a:sx n="79" d="100"/>
          <a:sy n="79" d="100"/>
        </p:scale>
        <p:origin x="154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8C38EB-315B-4809-9323-97A60C477AAF}" type="datetimeFigureOut">
              <a:rPr lang="en-US" smtClean="0"/>
              <a:t>4/20/2021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0AB6B9-9546-452D-BF06-275C033F5279}" type="slidenum">
              <a:rPr lang="en-US" smtClean="0"/>
              <a:t>‹#›</a:t>
            </a:fld>
            <a:endParaRPr lang="en-US"/>
          </a:p>
        </p:txBody>
      </p:sp>
    </p:spTree>
    <p:extLst>
      <p:ext uri="{BB962C8B-B14F-4D97-AF65-F5344CB8AC3E}">
        <p14:creationId xmlns:p14="http://schemas.microsoft.com/office/powerpoint/2010/main" val="1863352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0AB6B9-9546-452D-BF06-275C033F5279}" type="slidenum">
              <a:rPr lang="en-US" smtClean="0"/>
              <a:t>1</a:t>
            </a:fld>
            <a:endParaRPr lang="en-US"/>
          </a:p>
        </p:txBody>
      </p:sp>
    </p:spTree>
    <p:extLst>
      <p:ext uri="{BB962C8B-B14F-4D97-AF65-F5344CB8AC3E}">
        <p14:creationId xmlns:p14="http://schemas.microsoft.com/office/powerpoint/2010/main" val="2883058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75A915-2757-49E3-89DA-A596528A4B77}" type="slidenum">
              <a:rPr lang="en-US">
                <a:cs typeface="Arial" charset="0"/>
              </a:rPr>
              <a:pPr fontAlgn="base">
                <a:spcBef>
                  <a:spcPct val="0"/>
                </a:spcBef>
                <a:spcAft>
                  <a:spcPct val="0"/>
                </a:spcAft>
              </a:pPr>
              <a:t>13</a:t>
            </a:fld>
            <a:endParaRPr lang="en-US">
              <a:cs typeface="Arial" charset="0"/>
            </a:endParaRPr>
          </a:p>
        </p:txBody>
      </p:sp>
      <p:sp>
        <p:nvSpPr>
          <p:cNvPr id="61444"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06972B36-9899-4731-8121-38C3D0CA3EA0}" type="datetime1">
              <a:rPr lang="en-US">
                <a:cs typeface="Arial" charset="0"/>
              </a:rPr>
              <a:pPr fontAlgn="base">
                <a:spcBef>
                  <a:spcPct val="0"/>
                </a:spcBef>
                <a:spcAft>
                  <a:spcPct val="0"/>
                </a:spcAft>
              </a:pPr>
              <a:t>4/20/2021</a:t>
            </a:fld>
            <a:endParaRPr lang="en-US">
              <a:cs typeface="Arial" charset="0"/>
            </a:endParaRPr>
          </a:p>
        </p:txBody>
      </p:sp>
    </p:spTree>
    <p:extLst>
      <p:ext uri="{BB962C8B-B14F-4D97-AF65-F5344CB8AC3E}">
        <p14:creationId xmlns:p14="http://schemas.microsoft.com/office/powerpoint/2010/main" val="3068744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important areas the experts identified was in regard to the evaluative piece and the response to this.  In a bit we’ll talk about feedback and look at response to giving and receiving feedback more in depth.</a:t>
            </a:r>
          </a:p>
        </p:txBody>
      </p:sp>
      <p:sp>
        <p:nvSpPr>
          <p:cNvPr id="4" name="Slide Number Placeholder 3"/>
          <p:cNvSpPr>
            <a:spLocks noGrp="1"/>
          </p:cNvSpPr>
          <p:nvPr>
            <p:ph type="sldNum" sz="quarter" idx="5"/>
          </p:nvPr>
        </p:nvSpPr>
        <p:spPr/>
        <p:txBody>
          <a:bodyPr/>
          <a:lstStyle/>
          <a:p>
            <a:fld id="{240AB6B9-9546-452D-BF06-275C033F5279}" type="slidenum">
              <a:rPr lang="en-US" smtClean="0"/>
              <a:t>16</a:t>
            </a:fld>
            <a:endParaRPr lang="en-US"/>
          </a:p>
        </p:txBody>
      </p:sp>
    </p:spTree>
    <p:extLst>
      <p:ext uri="{BB962C8B-B14F-4D97-AF65-F5344CB8AC3E}">
        <p14:creationId xmlns:p14="http://schemas.microsoft.com/office/powerpoint/2010/main" val="2467301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self-assessment questions are critical but also change as supervisors go from being novice to expert as supervisors.  We will look more closely at that difference a little later.</a:t>
            </a:r>
          </a:p>
        </p:txBody>
      </p:sp>
      <p:sp>
        <p:nvSpPr>
          <p:cNvPr id="4" name="Slide Number Placeholder 3"/>
          <p:cNvSpPr>
            <a:spLocks noGrp="1"/>
          </p:cNvSpPr>
          <p:nvPr>
            <p:ph type="sldNum" sz="quarter" idx="5"/>
          </p:nvPr>
        </p:nvSpPr>
        <p:spPr/>
        <p:txBody>
          <a:bodyPr/>
          <a:lstStyle/>
          <a:p>
            <a:fld id="{240AB6B9-9546-452D-BF06-275C033F5279}" type="slidenum">
              <a:rPr lang="en-US" smtClean="0"/>
              <a:t>17</a:t>
            </a:fld>
            <a:endParaRPr lang="en-US"/>
          </a:p>
        </p:txBody>
      </p:sp>
    </p:spTree>
    <p:extLst>
      <p:ext uri="{BB962C8B-B14F-4D97-AF65-F5344CB8AC3E}">
        <p14:creationId xmlns:p14="http://schemas.microsoft.com/office/powerpoint/2010/main" val="433514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0AB6B9-9546-452D-BF06-275C033F5279}" type="slidenum">
              <a:rPr lang="en-US" smtClean="0"/>
              <a:t>18</a:t>
            </a:fld>
            <a:endParaRPr lang="en-US"/>
          </a:p>
        </p:txBody>
      </p:sp>
    </p:spTree>
    <p:extLst>
      <p:ext uri="{BB962C8B-B14F-4D97-AF65-F5344CB8AC3E}">
        <p14:creationId xmlns:p14="http://schemas.microsoft.com/office/powerpoint/2010/main" val="1830651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0AB6B9-9546-452D-BF06-275C033F5279}" type="slidenum">
              <a:rPr lang="en-US" smtClean="0"/>
              <a:t>22</a:t>
            </a:fld>
            <a:endParaRPr lang="en-US"/>
          </a:p>
        </p:txBody>
      </p:sp>
    </p:spTree>
    <p:extLst>
      <p:ext uri="{BB962C8B-B14F-4D97-AF65-F5344CB8AC3E}">
        <p14:creationId xmlns:p14="http://schemas.microsoft.com/office/powerpoint/2010/main" val="1966846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 supervisor approaches these learning goals and the needs of the supervisee at any given level depends on the model of supervision that is being used.  Last weekend you learned about the basics of the developmental models, </a:t>
            </a:r>
            <a:r>
              <a:rPr lang="en-US" dirty="0" err="1"/>
              <a:t>Bernards</a:t>
            </a:r>
            <a:r>
              <a:rPr lang="en-US" dirty="0"/>
              <a:t> discrimination model and the adaptive supervision in counselor training model.  All three of these are major theoretical models of supervision.  Just as counseling modalities have changed and morphed over the decades from the basic theories to newer models, so has supervision.  Today I will go over some of the more recent models of supervision.</a:t>
            </a:r>
          </a:p>
        </p:txBody>
      </p:sp>
      <p:sp>
        <p:nvSpPr>
          <p:cNvPr id="4" name="Slide Number Placeholder 3"/>
          <p:cNvSpPr>
            <a:spLocks noGrp="1"/>
          </p:cNvSpPr>
          <p:nvPr>
            <p:ph type="sldNum" sz="quarter" idx="5"/>
          </p:nvPr>
        </p:nvSpPr>
        <p:spPr/>
        <p:txBody>
          <a:bodyPr/>
          <a:lstStyle/>
          <a:p>
            <a:fld id="{240AB6B9-9546-452D-BF06-275C033F5279}" type="slidenum">
              <a:rPr lang="en-US" smtClean="0"/>
              <a:t>23</a:t>
            </a:fld>
            <a:endParaRPr lang="en-US"/>
          </a:p>
        </p:txBody>
      </p:sp>
    </p:spTree>
    <p:extLst>
      <p:ext uri="{BB962C8B-B14F-4D97-AF65-F5344CB8AC3E}">
        <p14:creationId xmlns:p14="http://schemas.microsoft.com/office/powerpoint/2010/main" val="3928316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this model different?  Because it is looking more primarily at the psychological development of supervisee rather than technical and skills development.</a:t>
            </a:r>
          </a:p>
        </p:txBody>
      </p:sp>
      <p:sp>
        <p:nvSpPr>
          <p:cNvPr id="4" name="Slide Number Placeholder 3"/>
          <p:cNvSpPr>
            <a:spLocks noGrp="1"/>
          </p:cNvSpPr>
          <p:nvPr>
            <p:ph type="sldNum" sz="quarter" idx="5"/>
          </p:nvPr>
        </p:nvSpPr>
        <p:spPr/>
        <p:txBody>
          <a:bodyPr/>
          <a:lstStyle/>
          <a:p>
            <a:fld id="{240AB6B9-9546-452D-BF06-275C033F5279}" type="slidenum">
              <a:rPr lang="en-US" smtClean="0"/>
              <a:t>24</a:t>
            </a:fld>
            <a:endParaRPr lang="en-US"/>
          </a:p>
        </p:txBody>
      </p:sp>
    </p:spTree>
    <p:extLst>
      <p:ext uri="{BB962C8B-B14F-4D97-AF65-F5344CB8AC3E}">
        <p14:creationId xmlns:p14="http://schemas.microsoft.com/office/powerpoint/2010/main" val="3210420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grounded in </a:t>
            </a:r>
            <a:r>
              <a:rPr lang="en-US" sz="1200" kern="1200" dirty="0" err="1">
                <a:solidFill>
                  <a:schemeClr val="tx1"/>
                </a:solidFill>
                <a:effectLst/>
                <a:latin typeface="+mn-lt"/>
                <a:ea typeface="+mn-ea"/>
                <a:cs typeface="+mn-cs"/>
              </a:rPr>
              <a:t>Loevinger's</a:t>
            </a:r>
            <a:r>
              <a:rPr lang="en-US" sz="1200" kern="1200" dirty="0">
                <a:solidFill>
                  <a:schemeClr val="tx1"/>
                </a:solidFill>
                <a:effectLst/>
                <a:latin typeface="+mn-lt"/>
                <a:ea typeface="+mn-ea"/>
                <a:cs typeface="+mn-cs"/>
              </a:rPr>
              <a:t> (1976) ego developmental theory, </a:t>
            </a:r>
            <a:r>
              <a:rPr lang="en-US" sz="1200" kern="1200" dirty="0" err="1">
                <a:solidFill>
                  <a:schemeClr val="tx1"/>
                </a:solidFill>
                <a:effectLst/>
                <a:latin typeface="+mn-lt"/>
                <a:ea typeface="+mn-ea"/>
                <a:cs typeface="+mn-cs"/>
              </a:rPr>
              <a:t>Loevinger's</a:t>
            </a:r>
            <a:r>
              <a:rPr lang="en-US" sz="1200" kern="1200" dirty="0">
                <a:solidFill>
                  <a:schemeClr val="tx1"/>
                </a:solidFill>
                <a:effectLst/>
                <a:latin typeface="+mn-lt"/>
                <a:ea typeface="+mn-ea"/>
                <a:cs typeface="+mn-cs"/>
              </a:rPr>
              <a:t> model was selected because of its empirical foundation and support, its comprehensiveness, and its relationship to desired counselor qualities. ego development incorporates cognitive, moral, self, interpersonal, and character development. The ego develops toward progressively more complex levels of meaning making, impulse control, interpersonal relations, mastery, and integration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goal </a:t>
            </a:r>
            <a:r>
              <a:rPr lang="en-US" sz="1200" kern="1200" dirty="0" err="1">
                <a:solidFill>
                  <a:schemeClr val="tx1"/>
                </a:solidFill>
                <a:effectLst/>
                <a:latin typeface="+mn-lt"/>
                <a:ea typeface="+mn-ea"/>
                <a:cs typeface="+mn-cs"/>
              </a:rPr>
              <a:t>ofthe</a:t>
            </a:r>
            <a:r>
              <a:rPr lang="en-US" sz="1200" kern="1200" dirty="0">
                <a:solidFill>
                  <a:schemeClr val="tx1"/>
                </a:solidFill>
                <a:effectLst/>
                <a:latin typeface="+mn-lt"/>
                <a:ea typeface="+mn-ea"/>
                <a:cs typeface="+mn-cs"/>
              </a:rPr>
              <a:t> IPDSM is to ensure that the supervision environment first matches and then challenges students' existing cognitive schema, promoting disequilibrium, fostering an accommodative response, and leading to psychological growth</a:t>
            </a:r>
          </a:p>
          <a:p>
            <a:endParaRPr lang="en-US" dirty="0"/>
          </a:p>
        </p:txBody>
      </p:sp>
      <p:sp>
        <p:nvSpPr>
          <p:cNvPr id="4" name="Slide Number Placeholder 3"/>
          <p:cNvSpPr>
            <a:spLocks noGrp="1"/>
          </p:cNvSpPr>
          <p:nvPr>
            <p:ph type="sldNum" sz="quarter" idx="5"/>
          </p:nvPr>
        </p:nvSpPr>
        <p:spPr/>
        <p:txBody>
          <a:bodyPr/>
          <a:lstStyle/>
          <a:p>
            <a:fld id="{240AB6B9-9546-452D-BF06-275C033F5279}" type="slidenum">
              <a:rPr lang="en-US" smtClean="0"/>
              <a:t>25</a:t>
            </a:fld>
            <a:endParaRPr lang="en-US"/>
          </a:p>
        </p:txBody>
      </p:sp>
    </p:spTree>
    <p:extLst>
      <p:ext uri="{BB962C8B-B14F-4D97-AF65-F5344CB8AC3E}">
        <p14:creationId xmlns:p14="http://schemas.microsoft.com/office/powerpoint/2010/main" val="2780553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supervisors may begin supervision by "checking in" with supervisees about their current feelings, then adapting supervision activities to supervisees' pertinent concerns.</a:t>
            </a:r>
          </a:p>
          <a:p>
            <a:r>
              <a:rPr lang="en-US" sz="1200" kern="1200" dirty="0">
                <a:solidFill>
                  <a:schemeClr val="tx1"/>
                </a:solidFill>
                <a:effectLst/>
                <a:latin typeface="+mn-lt"/>
                <a:ea typeface="+mn-ea"/>
                <a:cs typeface="+mn-cs"/>
              </a:rPr>
              <a:t>Supervision requires both cognitive and </a:t>
            </a:r>
            <a:r>
              <a:rPr lang="en-US" sz="1200" kern="1200" dirty="0" err="1">
                <a:solidFill>
                  <a:schemeClr val="tx1"/>
                </a:solidFill>
                <a:effectLst/>
                <a:latin typeface="+mn-lt"/>
                <a:ea typeface="+mn-ea"/>
                <a:cs typeface="+mn-cs"/>
              </a:rPr>
              <a:t>aifective</a:t>
            </a:r>
            <a:r>
              <a:rPr lang="en-US" sz="1200" kern="1200" dirty="0">
                <a:solidFill>
                  <a:schemeClr val="tx1"/>
                </a:solidFill>
                <a:effectLst/>
                <a:latin typeface="+mn-lt"/>
                <a:ea typeface="+mn-ea"/>
                <a:cs typeface="+mn-cs"/>
              </a:rPr>
              <a:t> engagement to support supervisees' psychological development</a:t>
            </a:r>
          </a:p>
          <a:p>
            <a:r>
              <a:rPr lang="en-US" sz="1200" kern="1200" dirty="0">
                <a:solidFill>
                  <a:schemeClr val="tx1"/>
                </a:solidFill>
                <a:effectLst/>
                <a:latin typeface="+mn-lt"/>
                <a:ea typeface="+mn-ea"/>
                <a:cs typeface="+mn-cs"/>
              </a:rPr>
              <a:t>Supervision incorporates multiple role and relationships. Focusing on process rather than content alone provides an opportunity for perspective taking and relationship building</a:t>
            </a:r>
          </a:p>
          <a:p>
            <a:r>
              <a:rPr lang="en-US" sz="1200" kern="1200" dirty="0">
                <a:solidFill>
                  <a:schemeClr val="tx1"/>
                </a:solidFill>
                <a:effectLst/>
                <a:latin typeface="+mn-lt"/>
                <a:ea typeface="+mn-ea"/>
                <a:cs typeface="+mn-cs"/>
              </a:rPr>
              <a:t>Reflection is fundamental to psychological maturation: "An emphasis on reconstructing professional experiences is central to Mezirow's (1994) belief that meaningful learning occurs only through self-examination of assumptions, patterns of interactions, and the operating premises of action , supervisors support continuous guided reflection on new experiences through group discussions in a safe and trusting environment</a:t>
            </a:r>
          </a:p>
          <a:p>
            <a:r>
              <a:rPr lang="en-US" sz="1200" kern="1200" dirty="0">
                <a:solidFill>
                  <a:schemeClr val="tx1"/>
                </a:solidFill>
                <a:effectLst/>
                <a:latin typeface="+mn-lt"/>
                <a:ea typeface="+mn-ea"/>
                <a:cs typeface="+mn-cs"/>
              </a:rPr>
              <a:t>, clinical supervision that provides a balance between role taking and reflection must continue for 6 months to 1 year or longer</a:t>
            </a:r>
          </a:p>
          <a:p>
            <a:r>
              <a:rPr lang="en-US" sz="1200" kern="1200" dirty="0">
                <a:solidFill>
                  <a:schemeClr val="tx1"/>
                </a:solidFill>
                <a:effectLst/>
                <a:latin typeface="+mn-lt"/>
                <a:ea typeface="+mn-ea"/>
                <a:cs typeface="+mn-cs"/>
              </a:rPr>
              <a:t>Balancing the need for support and challenge is primary</a:t>
            </a:r>
          </a:p>
          <a:p>
            <a:r>
              <a:rPr lang="en-US" sz="1200" kern="1200" dirty="0">
                <a:solidFill>
                  <a:schemeClr val="tx1"/>
                </a:solidFill>
                <a:effectLst/>
                <a:latin typeface="+mn-lt"/>
                <a:ea typeface="+mn-ea"/>
                <a:cs typeface="+mn-cs"/>
              </a:rPr>
              <a:t>supervisors need to continually assess supervisees' needs for support, structure, and challenge and adjust the supervisory environment accordingly</a:t>
            </a:r>
          </a:p>
          <a:p>
            <a:endParaRPr lang="en-US" dirty="0"/>
          </a:p>
        </p:txBody>
      </p:sp>
      <p:sp>
        <p:nvSpPr>
          <p:cNvPr id="4" name="Slide Number Placeholder 3"/>
          <p:cNvSpPr>
            <a:spLocks noGrp="1"/>
          </p:cNvSpPr>
          <p:nvPr>
            <p:ph type="sldNum" sz="quarter" idx="5"/>
          </p:nvPr>
        </p:nvSpPr>
        <p:spPr/>
        <p:txBody>
          <a:bodyPr/>
          <a:lstStyle/>
          <a:p>
            <a:fld id="{240AB6B9-9546-452D-BF06-275C033F5279}" type="slidenum">
              <a:rPr lang="en-US" smtClean="0"/>
              <a:t>26</a:t>
            </a:fld>
            <a:endParaRPr lang="en-US"/>
          </a:p>
        </p:txBody>
      </p:sp>
    </p:spTree>
    <p:extLst>
      <p:ext uri="{BB962C8B-B14F-4D97-AF65-F5344CB8AC3E}">
        <p14:creationId xmlns:p14="http://schemas.microsoft.com/office/powerpoint/2010/main" val="823377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Postmodern counseling approaches such as solution-focused therapy have shifted the attention away from problems. These strengths based methods are now also applied in supervision</a:t>
            </a:r>
          </a:p>
          <a:p>
            <a:r>
              <a:rPr lang="en-US" sz="1200" kern="1200" dirty="0">
                <a:solidFill>
                  <a:schemeClr val="tx1"/>
                </a:solidFill>
                <a:effectLst/>
                <a:latin typeface="+mn-lt"/>
                <a:ea typeface="+mn-ea"/>
                <a:cs typeface="+mn-cs"/>
              </a:rPr>
              <a:t>There is a focus on meaning-making at the individual level with the assumption that their culture is made up of an infinite variety of equally valid viewpoints of the world.</a:t>
            </a:r>
          </a:p>
          <a:p>
            <a:r>
              <a:rPr lang="en-US" sz="1200" kern="1200" dirty="0">
                <a:solidFill>
                  <a:schemeClr val="tx1"/>
                </a:solidFill>
                <a:effectLst/>
                <a:latin typeface="+mn-lt"/>
                <a:ea typeface="+mn-ea"/>
                <a:cs typeface="+mn-cs"/>
              </a:rPr>
              <a:t>Postmodernists contend that reality and truth cannot be measured empirically because they are constantly changing entities constructed by each individual through his/her language and interactions. In addition, postmodernists reason that no individual’s perspective is any more truthful than another’s, as both are accurate social constructions based on life experiences.</a:t>
            </a:r>
          </a:p>
          <a:p>
            <a:r>
              <a:rPr lang="en-US" sz="1200" kern="1200" dirty="0">
                <a:solidFill>
                  <a:schemeClr val="tx1"/>
                </a:solidFill>
                <a:effectLst/>
                <a:latin typeface="+mn-lt"/>
                <a:ea typeface="+mn-ea"/>
                <a:cs typeface="+mn-cs"/>
              </a:rPr>
              <a:t>HOW DOES THIS DIFFER FROM PREVIOUS MODELS?</a:t>
            </a:r>
          </a:p>
          <a:p>
            <a:endParaRPr lang="en-US" dirty="0"/>
          </a:p>
        </p:txBody>
      </p:sp>
      <p:sp>
        <p:nvSpPr>
          <p:cNvPr id="4" name="Slide Number Placeholder 3"/>
          <p:cNvSpPr>
            <a:spLocks noGrp="1"/>
          </p:cNvSpPr>
          <p:nvPr>
            <p:ph type="sldNum" sz="quarter" idx="5"/>
          </p:nvPr>
        </p:nvSpPr>
        <p:spPr/>
        <p:txBody>
          <a:bodyPr/>
          <a:lstStyle/>
          <a:p>
            <a:fld id="{240AB6B9-9546-452D-BF06-275C033F5279}" type="slidenum">
              <a:rPr lang="en-US" smtClean="0"/>
              <a:t>27</a:t>
            </a:fld>
            <a:endParaRPr lang="en-US"/>
          </a:p>
        </p:txBody>
      </p:sp>
    </p:spTree>
    <p:extLst>
      <p:ext uri="{BB962C8B-B14F-4D97-AF65-F5344CB8AC3E}">
        <p14:creationId xmlns:p14="http://schemas.microsoft.com/office/powerpoint/2010/main" val="2626884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0AB6B9-9546-452D-BF06-275C033F5279}" type="slidenum">
              <a:rPr lang="en-US" smtClean="0"/>
              <a:t>3</a:t>
            </a:fld>
            <a:endParaRPr lang="en-US"/>
          </a:p>
        </p:txBody>
      </p:sp>
    </p:spTree>
    <p:extLst>
      <p:ext uri="{BB962C8B-B14F-4D97-AF65-F5344CB8AC3E}">
        <p14:creationId xmlns:p14="http://schemas.microsoft.com/office/powerpoint/2010/main" val="755491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Specifically, three themes seem to emerge when examining postmodern supervision approaches. First, there is an increased focus of the importance of language in supervision, a central tenet of the postmodern paradigm (</a:t>
            </a:r>
            <a:r>
              <a:rPr lang="en-US" sz="1200" kern="1200" dirty="0" err="1">
                <a:solidFill>
                  <a:schemeClr val="tx1"/>
                </a:solidFill>
                <a:effectLst/>
                <a:latin typeface="+mn-lt"/>
                <a:ea typeface="+mn-ea"/>
                <a:cs typeface="+mn-cs"/>
              </a:rPr>
              <a:t>Presbury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Echterling</a:t>
            </a:r>
            <a:r>
              <a:rPr lang="en-US" sz="1200" kern="1200" dirty="0">
                <a:solidFill>
                  <a:schemeClr val="tx1"/>
                </a:solidFill>
                <a:effectLst/>
                <a:latin typeface="+mn-lt"/>
                <a:ea typeface="+mn-ea"/>
                <a:cs typeface="+mn-cs"/>
              </a:rPr>
              <a:t>, &amp; McKee, 1999). Second, the value of using strength-based approaches over deficit-based techniques (i.e., highlighting and correcting mistakes) in supervision is receiving more attention (Bernard &amp; Goodyear, 2014). This reinforces the postmodern notion that no one perspective is “correct.” Finally, more and more authors are arguing for the removal of hierarchy within the supervision relationship</a:t>
            </a:r>
          </a:p>
          <a:p>
            <a:endParaRPr lang="en-US" dirty="0"/>
          </a:p>
          <a:p>
            <a:r>
              <a:rPr lang="en-US" dirty="0"/>
              <a:t>DIDN”T WE JUST TALK ABOUT THAT THERE IS A HIERARCHY BECAUSE OF THE EVALUATION AND THE GATEKEEPER ROLE????  How would this look if we are still having to have all of the responsibilities as a supervisor and the evaluative piece but focus on our language, keep it strength-based, look less at deficits and not have the obvious hierarchy?</a:t>
            </a:r>
          </a:p>
        </p:txBody>
      </p:sp>
      <p:sp>
        <p:nvSpPr>
          <p:cNvPr id="4" name="Slide Number Placeholder 3"/>
          <p:cNvSpPr>
            <a:spLocks noGrp="1"/>
          </p:cNvSpPr>
          <p:nvPr>
            <p:ph type="sldNum" sz="quarter" idx="5"/>
          </p:nvPr>
        </p:nvSpPr>
        <p:spPr/>
        <p:txBody>
          <a:bodyPr/>
          <a:lstStyle/>
          <a:p>
            <a:fld id="{240AB6B9-9546-452D-BF06-275C033F5279}" type="slidenum">
              <a:rPr lang="en-US" smtClean="0"/>
              <a:t>28</a:t>
            </a:fld>
            <a:endParaRPr lang="en-US"/>
          </a:p>
        </p:txBody>
      </p:sp>
    </p:spTree>
    <p:extLst>
      <p:ext uri="{BB962C8B-B14F-4D97-AF65-F5344CB8AC3E}">
        <p14:creationId xmlns:p14="http://schemas.microsoft.com/office/powerpoint/2010/main" val="1223265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Supervisors must consistently balance the need to directly address potentially harmful levels of therapeutic ignorance with the great benefits of permitting supervisees to engineer their own clinical insights – thereby increasing the likelihood that they will take ownership of, and retain, their acquired knowledge</a:t>
            </a:r>
          </a:p>
          <a:p>
            <a:endParaRPr lang="en-US" dirty="0"/>
          </a:p>
        </p:txBody>
      </p:sp>
      <p:sp>
        <p:nvSpPr>
          <p:cNvPr id="4" name="Slide Number Placeholder 3"/>
          <p:cNvSpPr>
            <a:spLocks noGrp="1"/>
          </p:cNvSpPr>
          <p:nvPr>
            <p:ph type="sldNum" sz="quarter" idx="5"/>
          </p:nvPr>
        </p:nvSpPr>
        <p:spPr/>
        <p:txBody>
          <a:bodyPr/>
          <a:lstStyle/>
          <a:p>
            <a:fld id="{240AB6B9-9546-452D-BF06-275C033F5279}" type="slidenum">
              <a:rPr lang="en-US" smtClean="0"/>
              <a:t>29</a:t>
            </a:fld>
            <a:endParaRPr lang="en-US"/>
          </a:p>
        </p:txBody>
      </p:sp>
    </p:spTree>
    <p:extLst>
      <p:ext uri="{BB962C8B-B14F-4D97-AF65-F5344CB8AC3E}">
        <p14:creationId xmlns:p14="http://schemas.microsoft.com/office/powerpoint/2010/main" val="885829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Supervision in a narrative theory focuses on the language use between client, supervisee and supervisor.  It highlights that use of meaning and story rather than focusing on prescribing a specific label. Traditional theory in  supervision tends to be deficit or pathology-based which fosters dependence upon the supervisor for the “correct” answers and viewpoints while this focuses on the supervisees understanding, perspective and draws out their possibilities thinking.  This enhances the critical thinking skills </a:t>
            </a:r>
          </a:p>
          <a:p>
            <a:r>
              <a:rPr lang="en-US" sz="1200" kern="1200" dirty="0">
                <a:solidFill>
                  <a:schemeClr val="tx1"/>
                </a:solidFill>
                <a:effectLst/>
                <a:latin typeface="+mn-lt"/>
                <a:ea typeface="+mn-ea"/>
                <a:cs typeface="+mn-cs"/>
              </a:rPr>
              <a:t>The three main supervisory practices or techniques: (1) experiencing privileging practices (honoring supervisees’ personal experiences), (2) re-</a:t>
            </a:r>
            <a:r>
              <a:rPr lang="en-US" sz="1200" kern="1200" dirty="0" err="1">
                <a:solidFill>
                  <a:schemeClr val="tx1"/>
                </a:solidFill>
                <a:effectLst/>
                <a:latin typeface="+mn-lt"/>
                <a:ea typeface="+mn-ea"/>
                <a:cs typeface="+mn-cs"/>
              </a:rPr>
              <a:t>membering</a:t>
            </a:r>
            <a:r>
              <a:rPr lang="en-US" sz="1200" kern="1200" dirty="0">
                <a:solidFill>
                  <a:schemeClr val="tx1"/>
                </a:solidFill>
                <a:effectLst/>
                <a:latin typeface="+mn-lt"/>
                <a:ea typeface="+mn-ea"/>
                <a:cs typeface="+mn-cs"/>
              </a:rPr>
              <a:t> practices (helping supervisees affectively and intellectually re-experience a return to membership with significant relationships in their lives), and (3) creating communities of concern (fostering networks of other counselors with whom they can shares stories and experiences). Carlson and Erickson also provided practical steps to help supervisees develop their counselor-identity stories thus helping them develop their preferred style of interacting with clients. Lists of privileging and re-</a:t>
            </a:r>
            <a:r>
              <a:rPr lang="en-US" sz="1200" kern="1200" dirty="0" err="1">
                <a:solidFill>
                  <a:schemeClr val="tx1"/>
                </a:solidFill>
                <a:effectLst/>
                <a:latin typeface="+mn-lt"/>
                <a:ea typeface="+mn-ea"/>
                <a:cs typeface="+mn-cs"/>
              </a:rPr>
              <a:t>membering</a:t>
            </a:r>
            <a:r>
              <a:rPr lang="en-US" sz="1200" kern="1200" dirty="0">
                <a:solidFill>
                  <a:schemeClr val="tx1"/>
                </a:solidFill>
                <a:effectLst/>
                <a:latin typeface="+mn-lt"/>
                <a:ea typeface="+mn-ea"/>
                <a:cs typeface="+mn-cs"/>
              </a:rPr>
              <a:t> questions, which can be used to facilitate conversation, exploration, and storying and eventually, a community of concern, accompany these “steps”</a:t>
            </a:r>
          </a:p>
          <a:p>
            <a:endParaRPr lang="en-US" dirty="0"/>
          </a:p>
        </p:txBody>
      </p:sp>
      <p:sp>
        <p:nvSpPr>
          <p:cNvPr id="4" name="Slide Number Placeholder 3"/>
          <p:cNvSpPr>
            <a:spLocks noGrp="1"/>
          </p:cNvSpPr>
          <p:nvPr>
            <p:ph type="sldNum" sz="quarter" idx="5"/>
          </p:nvPr>
        </p:nvSpPr>
        <p:spPr/>
        <p:txBody>
          <a:bodyPr/>
          <a:lstStyle/>
          <a:p>
            <a:fld id="{240AB6B9-9546-452D-BF06-275C033F5279}" type="slidenum">
              <a:rPr lang="en-US" smtClean="0"/>
              <a:t>30</a:t>
            </a:fld>
            <a:endParaRPr lang="en-US"/>
          </a:p>
        </p:txBody>
      </p:sp>
    </p:spTree>
    <p:extLst>
      <p:ext uri="{BB962C8B-B14F-4D97-AF65-F5344CB8AC3E}">
        <p14:creationId xmlns:p14="http://schemas.microsoft.com/office/powerpoint/2010/main" val="2151530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primary tenet of these approaches both in therapy and supervision is the amplification of and subsequent focus on strengths, competencies, and successes of individuals (McCurdy, 2006; Triantafillou, 1997). To quote Thomas (1994), “this model assumes that therapists have the resources to solve therapeutic dilemmas” (p. 13)</a:t>
            </a:r>
          </a:p>
          <a:p>
            <a:r>
              <a:rPr lang="en-US" sz="1200" kern="1200" dirty="0" err="1">
                <a:solidFill>
                  <a:schemeClr val="tx1"/>
                </a:solidFill>
                <a:effectLst/>
                <a:latin typeface="+mn-lt"/>
                <a:ea typeface="+mn-ea"/>
                <a:cs typeface="+mn-cs"/>
              </a:rPr>
              <a:t>Wetcher’s</a:t>
            </a:r>
            <a:r>
              <a:rPr lang="en-US" sz="1200" kern="1200" dirty="0">
                <a:solidFill>
                  <a:schemeClr val="tx1"/>
                </a:solidFill>
                <a:effectLst/>
                <a:latin typeface="+mn-lt"/>
                <a:ea typeface="+mn-ea"/>
                <a:cs typeface="+mn-cs"/>
              </a:rPr>
              <a:t> model consisted of two components, the solution focus and clinical education. The majority of supervision is spent identifying the supervisee’s successes and exceptions to patterns of difficulty. Using these positives as a base, the supervisee is encouraged to explore ways to increase these successful behaviors/interventions. The clinical education piece only is used when this solution focus alone cannot address supervisee-generated concerns (i.e., goals and questions for supervision).</a:t>
            </a:r>
          </a:p>
          <a:p>
            <a:r>
              <a:rPr lang="en-US" sz="1200" kern="1200" dirty="0">
                <a:solidFill>
                  <a:schemeClr val="tx1"/>
                </a:solidFill>
                <a:effectLst/>
                <a:latin typeface="+mn-lt"/>
                <a:ea typeface="+mn-ea"/>
                <a:cs typeface="+mn-cs"/>
              </a:rPr>
              <a:t>adding a more practical framework consisting of goal setting, identifying exceptions, and monitoring progress through scaling questions. The authors focused on the process of goal setting noting that clear, concrete, behavioral goals are essential in this approach so both supervisees and supervisors can assess movement and development. In addition, de Shazer’s (1988) “miracle question” is proposed as a tool for identifying goals and helping supervisees envision a session where they are able to help resolve their client’s issues. By exploring a detailed, behavioral picture of such a session, the supervisee can identify the aforementioned concrete goals to work toward.</a:t>
            </a:r>
          </a:p>
          <a:p>
            <a:r>
              <a:rPr lang="en-US" sz="1200" kern="1200" dirty="0">
                <a:solidFill>
                  <a:schemeClr val="tx1"/>
                </a:solidFill>
                <a:effectLst/>
                <a:latin typeface="+mn-lt"/>
                <a:ea typeface="+mn-ea"/>
                <a:cs typeface="+mn-cs"/>
              </a:rPr>
              <a:t>This technique involves the intentional use forward-thinking words of success like “when” and “will” during the questioning/discussion of supervisee goals. This method has been termed “change talk” and the “language of change” within the solution-focused literature.  e includes the supervisor facilitating the supervisee to explore his or her attributes, skillsets, and resources</a:t>
            </a:r>
          </a:p>
          <a:p>
            <a:endParaRPr lang="en-US" dirty="0"/>
          </a:p>
        </p:txBody>
      </p:sp>
      <p:sp>
        <p:nvSpPr>
          <p:cNvPr id="4" name="Slide Number Placeholder 3"/>
          <p:cNvSpPr>
            <a:spLocks noGrp="1"/>
          </p:cNvSpPr>
          <p:nvPr>
            <p:ph type="sldNum" sz="quarter" idx="5"/>
          </p:nvPr>
        </p:nvSpPr>
        <p:spPr/>
        <p:txBody>
          <a:bodyPr/>
          <a:lstStyle/>
          <a:p>
            <a:fld id="{240AB6B9-9546-452D-BF06-275C033F5279}" type="slidenum">
              <a:rPr lang="en-US" smtClean="0"/>
              <a:t>31</a:t>
            </a:fld>
            <a:endParaRPr lang="en-US"/>
          </a:p>
        </p:txBody>
      </p:sp>
    </p:spTree>
    <p:extLst>
      <p:ext uri="{BB962C8B-B14F-4D97-AF65-F5344CB8AC3E}">
        <p14:creationId xmlns:p14="http://schemas.microsoft.com/office/powerpoint/2010/main" val="748881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it important to understand your own style, knowledge, skills and focus?  The insight is important for your alliance with the supervisee.  It will also help drive which model you align with most easily.</a:t>
            </a:r>
          </a:p>
        </p:txBody>
      </p:sp>
      <p:sp>
        <p:nvSpPr>
          <p:cNvPr id="4" name="Slide Number Placeholder 3"/>
          <p:cNvSpPr>
            <a:spLocks noGrp="1"/>
          </p:cNvSpPr>
          <p:nvPr>
            <p:ph type="sldNum" sz="quarter" idx="5"/>
          </p:nvPr>
        </p:nvSpPr>
        <p:spPr/>
        <p:txBody>
          <a:bodyPr/>
          <a:lstStyle/>
          <a:p>
            <a:fld id="{240AB6B9-9546-452D-BF06-275C033F5279}" type="slidenum">
              <a:rPr lang="en-US" smtClean="0"/>
              <a:t>32</a:t>
            </a:fld>
            <a:endParaRPr lang="en-US"/>
          </a:p>
        </p:txBody>
      </p:sp>
    </p:spTree>
    <p:extLst>
      <p:ext uri="{BB962C8B-B14F-4D97-AF65-F5344CB8AC3E}">
        <p14:creationId xmlns:p14="http://schemas.microsoft.com/office/powerpoint/2010/main" val="152693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beginning supervisors as having low confidence, questioning their own abilities as a supervisor, and depending on others for help and guidance. Beginning supervisors were described as feeling overwhelmed and unprepared, and as having little awareness of their supervisory strengths, styles, and motivations or their impact on supervisees. During supervision, beginning supervisors demonstrated concrete structuring of supervision sessions, little tolerance for ambiguity, and minimal attendance to the process.. </a:t>
            </a:r>
          </a:p>
          <a:p>
            <a:r>
              <a:rPr lang="en-US" sz="1200" kern="1200" dirty="0">
                <a:solidFill>
                  <a:schemeClr val="tx1"/>
                </a:solidFill>
                <a:effectLst/>
                <a:latin typeface="+mn-lt"/>
                <a:ea typeface="+mn-ea"/>
                <a:cs typeface="+mn-cs"/>
              </a:rPr>
              <a:t>Expert supervisors, on the other hand, were described as having effective, competent, and professional performance. Experts’ practices were also associated with meaningful, useful, and well-integrated supervisory styles informing their work, and the ability to recognize mistakes as part of being human</a:t>
            </a:r>
          </a:p>
          <a:p>
            <a:r>
              <a:rPr lang="en-US" sz="1200" kern="1200" dirty="0">
                <a:solidFill>
                  <a:schemeClr val="tx1"/>
                </a:solidFill>
                <a:effectLst/>
                <a:latin typeface="+mn-lt"/>
                <a:ea typeface="+mn-ea"/>
                <a:cs typeface="+mn-cs"/>
              </a:rPr>
              <a:t>beginning supervisors as highly anxious or naive, uncomfortable with providing feedback, and more focused on themselves and their own reactions than on their supervisees</a:t>
            </a:r>
            <a:endParaRPr lang="en-US" dirty="0"/>
          </a:p>
          <a:p>
            <a:r>
              <a:rPr lang="en-US" sz="1200" kern="1200" dirty="0">
                <a:solidFill>
                  <a:schemeClr val="tx1"/>
                </a:solidFill>
                <a:effectLst/>
                <a:latin typeface="+mn-lt"/>
                <a:ea typeface="+mn-ea"/>
                <a:cs typeface="+mn-cs"/>
              </a:rPr>
              <a:t>Beginning supervisors focused more on doing the right things in supervision, rather than on the process, and needed structure (e.g., evaluation forms or checklists). </a:t>
            </a:r>
          </a:p>
          <a:p>
            <a:r>
              <a:rPr lang="en-US" sz="1200" kern="1200" dirty="0">
                <a:solidFill>
                  <a:schemeClr val="tx1"/>
                </a:solidFill>
                <a:effectLst/>
                <a:latin typeface="+mn-lt"/>
                <a:ea typeface="+mn-ea"/>
                <a:cs typeface="+mn-cs"/>
              </a:rPr>
              <a:t>In the IDM, expert supervisors were described as comfortable working with any supervisee or supervisor profiles, able to integrate ideas and skills from both counseling and supervision domains, and able to shift fluidly across domains (e.g., client conceptualization, interventions skills, and individual differences) and supervisory relationships with different supervisees.</a:t>
            </a:r>
          </a:p>
          <a:p>
            <a:endParaRPr lang="en-US" dirty="0"/>
          </a:p>
        </p:txBody>
      </p:sp>
      <p:sp>
        <p:nvSpPr>
          <p:cNvPr id="4" name="Slide Number Placeholder 3"/>
          <p:cNvSpPr>
            <a:spLocks noGrp="1"/>
          </p:cNvSpPr>
          <p:nvPr>
            <p:ph type="sldNum" sz="quarter" idx="5"/>
          </p:nvPr>
        </p:nvSpPr>
        <p:spPr/>
        <p:txBody>
          <a:bodyPr/>
          <a:lstStyle/>
          <a:p>
            <a:fld id="{240AB6B9-9546-452D-BF06-275C033F5279}" type="slidenum">
              <a:rPr lang="en-US" smtClean="0"/>
              <a:t>33</a:t>
            </a:fld>
            <a:endParaRPr lang="en-US"/>
          </a:p>
        </p:txBody>
      </p:sp>
    </p:spTree>
    <p:extLst>
      <p:ext uri="{BB962C8B-B14F-4D97-AF65-F5344CB8AC3E}">
        <p14:creationId xmlns:p14="http://schemas.microsoft.com/office/powerpoint/2010/main" val="7551619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Paid attention to the supervisory relationship and were willing to be direct and to confront when necessary, even if they were uncomfortable doing so. Expert supervisors increased their efforts to gather data and understand their supervisees’ dilemmas, had ongoing reflections on their work both during and between supervision sessions, and critically examined their current approaches to supervision.</a:t>
            </a:r>
          </a:p>
          <a:p>
            <a:endParaRPr lang="en-US" dirty="0"/>
          </a:p>
        </p:txBody>
      </p:sp>
      <p:sp>
        <p:nvSpPr>
          <p:cNvPr id="4" name="Slide Number Placeholder 3"/>
          <p:cNvSpPr>
            <a:spLocks noGrp="1"/>
          </p:cNvSpPr>
          <p:nvPr>
            <p:ph type="sldNum" sz="quarter" idx="5"/>
          </p:nvPr>
        </p:nvSpPr>
        <p:spPr/>
        <p:txBody>
          <a:bodyPr/>
          <a:lstStyle/>
          <a:p>
            <a:fld id="{240AB6B9-9546-452D-BF06-275C033F5279}" type="slidenum">
              <a:rPr lang="en-US" smtClean="0"/>
              <a:t>34</a:t>
            </a:fld>
            <a:endParaRPr lang="en-US"/>
          </a:p>
        </p:txBody>
      </p:sp>
    </p:spTree>
    <p:extLst>
      <p:ext uri="{BB962C8B-B14F-4D97-AF65-F5344CB8AC3E}">
        <p14:creationId xmlns:p14="http://schemas.microsoft.com/office/powerpoint/2010/main" val="21632250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Declarative knowledge is factual and stored in propositions (e.g., beginning counselors/ supervisees demonstrate anxiety and self-doubt about their practices), whereas procedural knowledge is functionally organized into if-then statements (e.g., “If my supervisees have anxiety and self-doubt about their practices, then I can focus on the moments they do not show anxiety and self-doubt, and process the difference”). In other words, procedural knowledge is a converted and integrated version of declarative knowledge accumulated through years of experience, study, and reflection. In a problem situation, novices are more inclined to engage their declarative knowledge, whereas experts use more procedural knowledge</a:t>
            </a:r>
          </a:p>
          <a:p>
            <a:endParaRPr lang="en-US" dirty="0"/>
          </a:p>
          <a:p>
            <a:r>
              <a:rPr lang="en-US" sz="1200" kern="1200" dirty="0">
                <a:solidFill>
                  <a:schemeClr val="tx1"/>
                </a:solidFill>
                <a:effectLst/>
                <a:latin typeface="+mn-lt"/>
                <a:ea typeface="+mn-ea"/>
                <a:cs typeface="+mn-cs"/>
              </a:rPr>
              <a:t>beginning supervisors’ clusters highlighted the need for specificity and structure when compared with experts’ emphasis on deliberate practice with process orientation</a:t>
            </a:r>
            <a:endParaRPr lang="en-US" dirty="0"/>
          </a:p>
        </p:txBody>
      </p:sp>
      <p:sp>
        <p:nvSpPr>
          <p:cNvPr id="4" name="Slide Number Placeholder 3"/>
          <p:cNvSpPr>
            <a:spLocks noGrp="1"/>
          </p:cNvSpPr>
          <p:nvPr>
            <p:ph type="sldNum" sz="quarter" idx="5"/>
          </p:nvPr>
        </p:nvSpPr>
        <p:spPr/>
        <p:txBody>
          <a:bodyPr/>
          <a:lstStyle/>
          <a:p>
            <a:fld id="{240AB6B9-9546-452D-BF06-275C033F5279}" type="slidenum">
              <a:rPr lang="en-US" smtClean="0"/>
              <a:t>35</a:t>
            </a:fld>
            <a:endParaRPr lang="en-US"/>
          </a:p>
        </p:txBody>
      </p:sp>
    </p:spTree>
    <p:extLst>
      <p:ext uri="{BB962C8B-B14F-4D97-AF65-F5344CB8AC3E}">
        <p14:creationId xmlns:p14="http://schemas.microsoft.com/office/powerpoint/2010/main" val="27742454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0AB6B9-9546-452D-BF06-275C033F5279}" type="slidenum">
              <a:rPr lang="en-US" smtClean="0"/>
              <a:t>37</a:t>
            </a:fld>
            <a:endParaRPr lang="en-US"/>
          </a:p>
        </p:txBody>
      </p:sp>
    </p:spTree>
    <p:extLst>
      <p:ext uri="{BB962C8B-B14F-4D97-AF65-F5344CB8AC3E}">
        <p14:creationId xmlns:p14="http://schemas.microsoft.com/office/powerpoint/2010/main" val="17165380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our role as supervisor is evaluative.  We need to have some type of method to evaluate our supervisees.</a:t>
            </a:r>
          </a:p>
        </p:txBody>
      </p:sp>
      <p:sp>
        <p:nvSpPr>
          <p:cNvPr id="4" name="Slide Number Placeholder 3"/>
          <p:cNvSpPr>
            <a:spLocks noGrp="1"/>
          </p:cNvSpPr>
          <p:nvPr>
            <p:ph type="sldNum" sz="quarter" idx="5"/>
          </p:nvPr>
        </p:nvSpPr>
        <p:spPr/>
        <p:txBody>
          <a:bodyPr/>
          <a:lstStyle/>
          <a:p>
            <a:fld id="{240AB6B9-9546-452D-BF06-275C033F5279}" type="slidenum">
              <a:rPr lang="en-US" smtClean="0"/>
              <a:t>38</a:t>
            </a:fld>
            <a:endParaRPr lang="en-US"/>
          </a:p>
        </p:txBody>
      </p:sp>
    </p:spTree>
    <p:extLst>
      <p:ext uri="{BB962C8B-B14F-4D97-AF65-F5344CB8AC3E}">
        <p14:creationId xmlns:p14="http://schemas.microsoft.com/office/powerpoint/2010/main" val="3698997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0AB6B9-9546-452D-BF06-275C033F5279}" type="slidenum">
              <a:rPr lang="en-US" smtClean="0"/>
              <a:t>5</a:t>
            </a:fld>
            <a:endParaRPr lang="en-US"/>
          </a:p>
        </p:txBody>
      </p:sp>
    </p:spTree>
    <p:extLst>
      <p:ext uri="{BB962C8B-B14F-4D97-AF65-F5344CB8AC3E}">
        <p14:creationId xmlns:p14="http://schemas.microsoft.com/office/powerpoint/2010/main" val="27667970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feedback is not a commonplace transaction and yet is a central component in clinical supervision as evidenced by the placement of “evaluative” in Bernard and Goodyear’s (2014) definition of the supervisory relationship, then how does a supervisor begin to address potential roadblocks that make it hard for supervisees to accept and use feedback to full advantage in supervision?</a:t>
            </a:r>
          </a:p>
          <a:p>
            <a:endParaRPr lang="en-US" dirty="0"/>
          </a:p>
          <a:p>
            <a:r>
              <a:rPr lang="en-US" dirty="0"/>
              <a:t>Last weekend Lee talked about ways to provide effective feedback and methods or techniques for that.  </a:t>
            </a:r>
          </a:p>
          <a:p>
            <a:r>
              <a:rPr lang="en-US" dirty="0"/>
              <a:t>Today let’s first set the stage for feedback by looking at how to talk about this topic before we actually have to do it.</a:t>
            </a:r>
          </a:p>
          <a:p>
            <a:endParaRPr lang="en-US" dirty="0"/>
          </a:p>
          <a:p>
            <a:r>
              <a:rPr lang="en-US" dirty="0"/>
              <a:t>Start </a:t>
            </a:r>
            <a:r>
              <a:rPr lang="en-US" sz="1200" kern="1200" dirty="0">
                <a:solidFill>
                  <a:schemeClr val="tx1"/>
                </a:solidFill>
                <a:effectLst/>
                <a:latin typeface="+mn-lt"/>
                <a:ea typeface="+mn-ea"/>
                <a:cs typeface="+mn-cs"/>
              </a:rPr>
              <a:t>structured conversations focused on the value of feedback, the importance of leaders modeling openness to feedback, and any concerns that members might have about receiving corrective feedback. </a:t>
            </a:r>
          </a:p>
          <a:p>
            <a:r>
              <a:rPr lang="en-US" sz="1200" kern="1200" dirty="0">
                <a:solidFill>
                  <a:schemeClr val="tx1"/>
                </a:solidFill>
                <a:effectLst/>
                <a:latin typeface="+mn-lt"/>
                <a:ea typeface="+mn-ea"/>
                <a:cs typeface="+mn-cs"/>
              </a:rPr>
              <a:t>preplanning discussions can help normalize feedback, </a:t>
            </a:r>
          </a:p>
          <a:p>
            <a:r>
              <a:rPr lang="en-US" sz="1200" kern="1200" dirty="0">
                <a:solidFill>
                  <a:schemeClr val="tx1"/>
                </a:solidFill>
                <a:effectLst/>
                <a:latin typeface="+mn-lt"/>
                <a:ea typeface="+mn-ea"/>
                <a:cs typeface="+mn-cs"/>
              </a:rPr>
              <a:t>promote a supervisor’s understanding of self, ---I have to be comfortable with this process of feedback so you, my supervisee can be more comfortable.</a:t>
            </a:r>
          </a:p>
          <a:p>
            <a:r>
              <a:rPr lang="en-US" sz="1200" kern="1200" dirty="0">
                <a:solidFill>
                  <a:schemeClr val="tx1"/>
                </a:solidFill>
                <a:effectLst/>
                <a:latin typeface="+mn-lt"/>
                <a:ea typeface="+mn-ea"/>
                <a:cs typeface="+mn-cs"/>
              </a:rPr>
              <a:t>and provide a way for the supervisor to learn about the supervisee</a:t>
            </a:r>
            <a:endParaRPr lang="en-US" dirty="0"/>
          </a:p>
        </p:txBody>
      </p:sp>
      <p:sp>
        <p:nvSpPr>
          <p:cNvPr id="4" name="Slide Number Placeholder 3"/>
          <p:cNvSpPr>
            <a:spLocks noGrp="1"/>
          </p:cNvSpPr>
          <p:nvPr>
            <p:ph type="sldNum" sz="quarter" idx="5"/>
          </p:nvPr>
        </p:nvSpPr>
        <p:spPr/>
        <p:txBody>
          <a:bodyPr/>
          <a:lstStyle/>
          <a:p>
            <a:fld id="{240AB6B9-9546-452D-BF06-275C033F5279}" type="slidenum">
              <a:rPr lang="en-US" smtClean="0"/>
              <a:t>39</a:t>
            </a:fld>
            <a:endParaRPr lang="en-US"/>
          </a:p>
        </p:txBody>
      </p:sp>
    </p:spTree>
    <p:extLst>
      <p:ext uri="{BB962C8B-B14F-4D97-AF65-F5344CB8AC3E}">
        <p14:creationId xmlns:p14="http://schemas.microsoft.com/office/powerpoint/2010/main" val="37697379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2006 the Corrective Feedback </a:t>
            </a:r>
            <a:r>
              <a:rPr lang="en-US" sz="1200" kern="1200" dirty="0" err="1">
                <a:solidFill>
                  <a:schemeClr val="tx1"/>
                </a:solidFill>
                <a:effectLst/>
                <a:latin typeface="+mn-lt"/>
                <a:ea typeface="+mn-ea"/>
                <a:cs typeface="+mn-cs"/>
              </a:rPr>
              <a:t>InstrumentRevised</a:t>
            </a:r>
            <a:r>
              <a:rPr lang="en-US" sz="1200" kern="1200" dirty="0">
                <a:solidFill>
                  <a:schemeClr val="tx1"/>
                </a:solidFill>
                <a:effectLst/>
                <a:latin typeface="+mn-lt"/>
                <a:ea typeface="+mn-ea"/>
                <a:cs typeface="+mn-cs"/>
              </a:rPr>
              <a:t> (CFI-R) was introduced (Hulse-</a:t>
            </a:r>
            <a:r>
              <a:rPr lang="en-US" sz="1200" kern="1200" dirty="0" err="1">
                <a:solidFill>
                  <a:schemeClr val="tx1"/>
                </a:solidFill>
                <a:effectLst/>
                <a:latin typeface="+mn-lt"/>
                <a:ea typeface="+mn-ea"/>
                <a:cs typeface="+mn-cs"/>
              </a:rPr>
              <a:t>Killacky</a:t>
            </a:r>
            <a:r>
              <a:rPr lang="en-US" sz="1200" kern="1200" dirty="0">
                <a:solidFill>
                  <a:schemeClr val="tx1"/>
                </a:solidFill>
                <a:effectLst/>
                <a:latin typeface="+mn-lt"/>
                <a:ea typeface="+mn-ea"/>
                <a:cs typeface="+mn-cs"/>
              </a:rPr>
              <a:t>, et al, 2006). The revised instrument consists of 30 items, presented in a 6-point Likert format of response choices: strongly disagree, disagree, slightly disagree, slightly agree, agree, and strongly agree</a:t>
            </a:r>
          </a:p>
          <a:p>
            <a:r>
              <a:rPr lang="en-US" sz="1200" kern="1200" dirty="0">
                <a:solidFill>
                  <a:schemeClr val="tx1"/>
                </a:solidFill>
                <a:effectLst/>
                <a:latin typeface="+mn-lt"/>
                <a:ea typeface="+mn-ea"/>
                <a:cs typeface="+mn-cs"/>
              </a:rPr>
              <a:t>The feelings factor with 5 items taps emotions associated with corrective feedback. </a:t>
            </a:r>
          </a:p>
          <a:p>
            <a:r>
              <a:rPr lang="en-US" sz="1200" kern="1200" dirty="0">
                <a:solidFill>
                  <a:schemeClr val="tx1"/>
                </a:solidFill>
                <a:effectLst/>
                <a:latin typeface="+mn-lt"/>
                <a:ea typeface="+mn-ea"/>
                <a:cs typeface="+mn-cs"/>
              </a:rPr>
              <a:t> The evaluative factor includes 5 items that suggest corrective feedback is criticism </a:t>
            </a:r>
          </a:p>
          <a:p>
            <a:r>
              <a:rPr lang="en-US" sz="1200" kern="1200" dirty="0">
                <a:solidFill>
                  <a:schemeClr val="tx1"/>
                </a:solidFill>
                <a:effectLst/>
                <a:latin typeface="+mn-lt"/>
                <a:ea typeface="+mn-ea"/>
                <a:cs typeface="+mn-cs"/>
              </a:rPr>
              <a:t>The leader factor includes 7 items that refer to the leader’s encouragement of norms that support the exchange of corrective feedback.</a:t>
            </a:r>
          </a:p>
          <a:p>
            <a:r>
              <a:rPr lang="en-US" sz="1200" kern="1200" dirty="0">
                <a:solidFill>
                  <a:schemeClr val="tx1"/>
                </a:solidFill>
                <a:effectLst/>
                <a:latin typeface="+mn-lt"/>
                <a:ea typeface="+mn-ea"/>
                <a:cs typeface="+mn-cs"/>
              </a:rPr>
              <a:t>The clarifying factor emphasizes the need for clarification so that all parties understand the message being sent</a:t>
            </a:r>
          </a:p>
          <a:p>
            <a:r>
              <a:rPr lang="en-US" sz="1200" kern="1200" dirty="0">
                <a:solidFill>
                  <a:schemeClr val="tx1"/>
                </a:solidFill>
                <a:effectLst/>
                <a:latin typeface="+mn-lt"/>
                <a:ea typeface="+mn-ea"/>
                <a:cs typeface="+mn-cs"/>
              </a:rPr>
              <a:t>The childhood memories factor with 6 items captures the reality that many reactions to feedback can begin during one’s early years; a function perhaps of culture or family influences that create memories which then may serve as barriers to either giving or receiving feedback. </a:t>
            </a:r>
          </a:p>
          <a:p>
            <a:r>
              <a:rPr lang="en-US" sz="1200" kern="1200" dirty="0">
                <a:solidFill>
                  <a:schemeClr val="tx1"/>
                </a:solidFill>
                <a:effectLst/>
                <a:latin typeface="+mn-lt"/>
                <a:ea typeface="+mn-ea"/>
                <a:cs typeface="+mn-cs"/>
              </a:rPr>
              <a:t>The written feedback factor includes 4 items that provide information on preferences for written versus spoken feedback.</a:t>
            </a:r>
            <a:endParaRPr lang="en-US" dirty="0"/>
          </a:p>
        </p:txBody>
      </p:sp>
      <p:sp>
        <p:nvSpPr>
          <p:cNvPr id="4" name="Slide Number Placeholder 3"/>
          <p:cNvSpPr>
            <a:spLocks noGrp="1"/>
          </p:cNvSpPr>
          <p:nvPr>
            <p:ph type="sldNum" sz="quarter" idx="5"/>
          </p:nvPr>
        </p:nvSpPr>
        <p:spPr/>
        <p:txBody>
          <a:bodyPr/>
          <a:lstStyle/>
          <a:p>
            <a:fld id="{240AB6B9-9546-452D-BF06-275C033F5279}" type="slidenum">
              <a:rPr lang="en-US" smtClean="0"/>
              <a:t>40</a:t>
            </a:fld>
            <a:endParaRPr lang="en-US"/>
          </a:p>
        </p:txBody>
      </p:sp>
    </p:spTree>
    <p:extLst>
      <p:ext uri="{BB962C8B-B14F-4D97-AF65-F5344CB8AC3E}">
        <p14:creationId xmlns:p14="http://schemas.microsoft.com/office/powerpoint/2010/main" val="17695199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Conversations on the topic of feedback can take place one-on-one, in small groups, or in movement activities based on responses to selected items.</a:t>
            </a:r>
          </a:p>
          <a:p>
            <a:r>
              <a:rPr lang="en-US" sz="1200" kern="1200" dirty="0">
                <a:solidFill>
                  <a:schemeClr val="tx1"/>
                </a:solidFill>
                <a:effectLst/>
                <a:latin typeface="+mn-lt"/>
                <a:ea typeface="+mn-ea"/>
                <a:cs typeface="+mn-cs"/>
              </a:rPr>
              <a:t>A conversation on the various ways supervisees interpret and manage feedback helps the supervisor and supervisees learn about each other, develop an understanding of different perspectives, which can eventually lead to increasing self-awareness and the emergence of empathy for different perspectives.</a:t>
            </a:r>
          </a:p>
          <a:p>
            <a:r>
              <a:rPr lang="en-US" sz="1200" kern="1200" dirty="0">
                <a:solidFill>
                  <a:schemeClr val="tx1"/>
                </a:solidFill>
                <a:effectLst/>
                <a:latin typeface="+mn-lt"/>
                <a:ea typeface="+mn-ea"/>
                <a:cs typeface="+mn-cs"/>
              </a:rPr>
              <a:t>We offer these points to consider: • The practice of supervision is intentional • Feedback is at the heart of supervision • Supervisors need to engage in self-reflection early on about their own preferences, concerns, and barriers to delivering effective feedback • Supervisors have a responsibility to convey early on their openness to feedback as a tool for learning; to lead by example • Supervisors need resources to help them facilitate conversations early on with their supervisees to identify concerns, expectations, and fears about receiving feedback, especially of a corrective nature • The supervisor is always charged with helping supervisees move from avoidance of criticism to an acceptance of feedback; to view feedback as an impetus for professional growth and development</a:t>
            </a:r>
          </a:p>
          <a:p>
            <a:endParaRPr lang="en-US" dirty="0"/>
          </a:p>
        </p:txBody>
      </p:sp>
      <p:sp>
        <p:nvSpPr>
          <p:cNvPr id="4" name="Slide Number Placeholder 3"/>
          <p:cNvSpPr>
            <a:spLocks noGrp="1"/>
          </p:cNvSpPr>
          <p:nvPr>
            <p:ph type="sldNum" sz="quarter" idx="5"/>
          </p:nvPr>
        </p:nvSpPr>
        <p:spPr/>
        <p:txBody>
          <a:bodyPr/>
          <a:lstStyle/>
          <a:p>
            <a:fld id="{240AB6B9-9546-452D-BF06-275C033F5279}" type="slidenum">
              <a:rPr lang="en-US" smtClean="0"/>
              <a:t>41</a:t>
            </a:fld>
            <a:endParaRPr lang="en-US"/>
          </a:p>
        </p:txBody>
      </p:sp>
    </p:spTree>
    <p:extLst>
      <p:ext uri="{BB962C8B-B14F-4D97-AF65-F5344CB8AC3E}">
        <p14:creationId xmlns:p14="http://schemas.microsoft.com/office/powerpoint/2010/main" val="528865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0AB6B9-9546-452D-BF06-275C033F5279}" type="slidenum">
              <a:rPr lang="en-US" smtClean="0"/>
              <a:t>7</a:t>
            </a:fld>
            <a:endParaRPr lang="en-US"/>
          </a:p>
        </p:txBody>
      </p:sp>
    </p:spTree>
    <p:extLst>
      <p:ext uri="{BB962C8B-B14F-4D97-AF65-F5344CB8AC3E}">
        <p14:creationId xmlns:p14="http://schemas.microsoft.com/office/powerpoint/2010/main" val="2763706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0AB6B9-9546-452D-BF06-275C033F5279}" type="slidenum">
              <a:rPr lang="en-US" smtClean="0"/>
              <a:t>8</a:t>
            </a:fld>
            <a:endParaRPr lang="en-US"/>
          </a:p>
        </p:txBody>
      </p:sp>
    </p:spTree>
    <p:extLst>
      <p:ext uri="{BB962C8B-B14F-4D97-AF65-F5344CB8AC3E}">
        <p14:creationId xmlns:p14="http://schemas.microsoft.com/office/powerpoint/2010/main" val="2873061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expectation is for the supervisor to be able to teach the supervisee.  This relationship is about transfer of knowledge and skills.</a:t>
            </a:r>
          </a:p>
        </p:txBody>
      </p:sp>
      <p:sp>
        <p:nvSpPr>
          <p:cNvPr id="4" name="Slide Number Placeholder 3"/>
          <p:cNvSpPr>
            <a:spLocks noGrp="1"/>
          </p:cNvSpPr>
          <p:nvPr>
            <p:ph type="sldNum" sz="quarter" idx="5"/>
          </p:nvPr>
        </p:nvSpPr>
        <p:spPr/>
        <p:txBody>
          <a:bodyPr/>
          <a:lstStyle/>
          <a:p>
            <a:fld id="{240AB6B9-9546-452D-BF06-275C033F5279}" type="slidenum">
              <a:rPr lang="en-US" smtClean="0"/>
              <a:t>9</a:t>
            </a:fld>
            <a:endParaRPr lang="en-US"/>
          </a:p>
        </p:txBody>
      </p:sp>
    </p:spTree>
    <p:extLst>
      <p:ext uri="{BB962C8B-B14F-4D97-AF65-F5344CB8AC3E}">
        <p14:creationId xmlns:p14="http://schemas.microsoft.com/office/powerpoint/2010/main" val="4124593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feeling is there of power differential and a clear hierarchy within this relationship.</a:t>
            </a:r>
          </a:p>
        </p:txBody>
      </p:sp>
      <p:sp>
        <p:nvSpPr>
          <p:cNvPr id="4" name="Slide Number Placeholder 3"/>
          <p:cNvSpPr>
            <a:spLocks noGrp="1"/>
          </p:cNvSpPr>
          <p:nvPr>
            <p:ph type="sldNum" sz="quarter" idx="5"/>
          </p:nvPr>
        </p:nvSpPr>
        <p:spPr/>
        <p:txBody>
          <a:bodyPr/>
          <a:lstStyle/>
          <a:p>
            <a:fld id="{240AB6B9-9546-452D-BF06-275C033F5279}" type="slidenum">
              <a:rPr lang="en-US" smtClean="0"/>
              <a:t>10</a:t>
            </a:fld>
            <a:endParaRPr lang="en-US"/>
          </a:p>
        </p:txBody>
      </p:sp>
    </p:spTree>
    <p:extLst>
      <p:ext uri="{BB962C8B-B14F-4D97-AF65-F5344CB8AC3E}">
        <p14:creationId xmlns:p14="http://schemas.microsoft.com/office/powerpoint/2010/main" val="814307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serve as both an educator, an evaluator and a mentor there is a unique relationship.  Often it is similar to the relationship we build with clients in therapy.  As a supervisor we have to create a safe environment so our supervisees can risk disclosing their fears, mistakes, lack of skill or knowledge and be vulnerable with us.  We have to be able to create a safety net and security for them to know that we provide them the support they need while still pushing and challenging to enhance their growth.  We need to recognize when we are encountering resistance just as we get from clients.</a:t>
            </a:r>
          </a:p>
          <a:p>
            <a:r>
              <a:rPr lang="en-US" dirty="0"/>
              <a:t>We need to have clear communication, know what to expect from them and what they should expect from us and the process.  They need to know the professional boundaries.  What we model in our boundaries they can use with clients as well.  Things are very similar however, in therapy we aren’t acting as a gatekeeper and giving a final “pass through the professional gates”</a:t>
            </a:r>
          </a:p>
        </p:txBody>
      </p:sp>
      <p:sp>
        <p:nvSpPr>
          <p:cNvPr id="4" name="Slide Number Placeholder 3"/>
          <p:cNvSpPr>
            <a:spLocks noGrp="1"/>
          </p:cNvSpPr>
          <p:nvPr>
            <p:ph type="sldNum" sz="quarter" idx="5"/>
          </p:nvPr>
        </p:nvSpPr>
        <p:spPr/>
        <p:txBody>
          <a:bodyPr/>
          <a:lstStyle/>
          <a:p>
            <a:fld id="{240AB6B9-9546-452D-BF06-275C033F5279}" type="slidenum">
              <a:rPr lang="en-US" smtClean="0"/>
              <a:t>11</a:t>
            </a:fld>
            <a:endParaRPr lang="en-US"/>
          </a:p>
        </p:txBody>
      </p:sp>
    </p:spTree>
    <p:extLst>
      <p:ext uri="{BB962C8B-B14F-4D97-AF65-F5344CB8AC3E}">
        <p14:creationId xmlns:p14="http://schemas.microsoft.com/office/powerpoint/2010/main" val="3175172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B13F5E-077A-4452-B4B2-A306949DC110}" type="slidenum">
              <a:rPr lang="en-US">
                <a:cs typeface="Arial" charset="0"/>
              </a:rPr>
              <a:pPr fontAlgn="base">
                <a:spcBef>
                  <a:spcPct val="0"/>
                </a:spcBef>
                <a:spcAft>
                  <a:spcPct val="0"/>
                </a:spcAft>
              </a:pPr>
              <a:t>12</a:t>
            </a:fld>
            <a:endParaRPr lang="en-US">
              <a:cs typeface="Arial" charset="0"/>
            </a:endParaRPr>
          </a:p>
        </p:txBody>
      </p:sp>
      <p:sp>
        <p:nvSpPr>
          <p:cNvPr id="57348"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672340BA-4FB6-4651-A136-747F85665444}" type="datetime1">
              <a:rPr lang="en-US">
                <a:cs typeface="Arial" charset="0"/>
              </a:rPr>
              <a:pPr fontAlgn="base">
                <a:spcBef>
                  <a:spcPct val="0"/>
                </a:spcBef>
                <a:spcAft>
                  <a:spcPct val="0"/>
                </a:spcAft>
              </a:pPr>
              <a:t>4/20/2021</a:t>
            </a:fld>
            <a:endParaRPr lang="en-US">
              <a:cs typeface="Arial" charset="0"/>
            </a:endParaRPr>
          </a:p>
        </p:txBody>
      </p:sp>
    </p:spTree>
    <p:extLst>
      <p:ext uri="{BB962C8B-B14F-4D97-AF65-F5344CB8AC3E}">
        <p14:creationId xmlns:p14="http://schemas.microsoft.com/office/powerpoint/2010/main" val="573644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B4BB32-51E8-40CB-9E46-1875FFC16985}"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BFB4B96-283B-4F21-849D-0BC4E99730EE}" type="slidenum">
              <a:rPr lang="en-US" smtClean="0"/>
              <a:t>‹#›</a:t>
            </a:fld>
            <a:endParaRPr lang="en-US"/>
          </a:p>
        </p:txBody>
      </p:sp>
    </p:spTree>
    <p:extLst>
      <p:ext uri="{BB962C8B-B14F-4D97-AF65-F5344CB8AC3E}">
        <p14:creationId xmlns:p14="http://schemas.microsoft.com/office/powerpoint/2010/main" val="3674630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B4BB32-51E8-40CB-9E46-1875FFC16985}"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BFB4B96-283B-4F21-849D-0BC4E99730EE}" type="slidenum">
              <a:rPr lang="en-US" smtClean="0"/>
              <a:t>‹#›</a:t>
            </a:fld>
            <a:endParaRPr lang="en-US"/>
          </a:p>
        </p:txBody>
      </p:sp>
    </p:spTree>
    <p:extLst>
      <p:ext uri="{BB962C8B-B14F-4D97-AF65-F5344CB8AC3E}">
        <p14:creationId xmlns:p14="http://schemas.microsoft.com/office/powerpoint/2010/main" val="3157635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B4BB32-51E8-40CB-9E46-1875FFC16985}"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BFB4B96-283B-4F21-849D-0BC4E99730EE}"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6981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FB4BB32-51E8-40CB-9E46-1875FFC16985}"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BFB4B96-283B-4F21-849D-0BC4E99730EE}" type="slidenum">
              <a:rPr lang="en-US" smtClean="0"/>
              <a:t>‹#›</a:t>
            </a:fld>
            <a:endParaRPr lang="en-US"/>
          </a:p>
        </p:txBody>
      </p:sp>
    </p:spTree>
    <p:extLst>
      <p:ext uri="{BB962C8B-B14F-4D97-AF65-F5344CB8AC3E}">
        <p14:creationId xmlns:p14="http://schemas.microsoft.com/office/powerpoint/2010/main" val="842761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FB4BB32-51E8-40CB-9E46-1875FFC16985}"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BFB4B96-283B-4F21-849D-0BC4E99730EE}"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9166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FB4BB32-51E8-40CB-9E46-1875FFC16985}"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BFB4B96-283B-4F21-849D-0BC4E99730EE}" type="slidenum">
              <a:rPr lang="en-US" smtClean="0"/>
              <a:t>‹#›</a:t>
            </a:fld>
            <a:endParaRPr lang="en-US"/>
          </a:p>
        </p:txBody>
      </p:sp>
    </p:spTree>
    <p:extLst>
      <p:ext uri="{BB962C8B-B14F-4D97-AF65-F5344CB8AC3E}">
        <p14:creationId xmlns:p14="http://schemas.microsoft.com/office/powerpoint/2010/main" val="3670376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B4BB32-51E8-40CB-9E46-1875FFC16985}"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BFB4B96-283B-4F21-849D-0BC4E99730EE}" type="slidenum">
              <a:rPr lang="en-US" smtClean="0"/>
              <a:t>‹#›</a:t>
            </a:fld>
            <a:endParaRPr lang="en-US"/>
          </a:p>
        </p:txBody>
      </p:sp>
    </p:spTree>
    <p:extLst>
      <p:ext uri="{BB962C8B-B14F-4D97-AF65-F5344CB8AC3E}">
        <p14:creationId xmlns:p14="http://schemas.microsoft.com/office/powerpoint/2010/main" val="1861994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B4BB32-51E8-40CB-9E46-1875FFC16985}"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BFB4B96-283B-4F21-849D-0BC4E99730EE}" type="slidenum">
              <a:rPr lang="en-US" smtClean="0"/>
              <a:t>‹#›</a:t>
            </a:fld>
            <a:endParaRPr lang="en-US"/>
          </a:p>
        </p:txBody>
      </p:sp>
    </p:spTree>
    <p:extLst>
      <p:ext uri="{BB962C8B-B14F-4D97-AF65-F5344CB8AC3E}">
        <p14:creationId xmlns:p14="http://schemas.microsoft.com/office/powerpoint/2010/main" val="503330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B4BB32-51E8-40CB-9E46-1875FFC16985}"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BFB4B96-283B-4F21-849D-0BC4E99730EE}" type="slidenum">
              <a:rPr lang="en-US" smtClean="0"/>
              <a:t>‹#›</a:t>
            </a:fld>
            <a:endParaRPr lang="en-US"/>
          </a:p>
        </p:txBody>
      </p:sp>
    </p:spTree>
    <p:extLst>
      <p:ext uri="{BB962C8B-B14F-4D97-AF65-F5344CB8AC3E}">
        <p14:creationId xmlns:p14="http://schemas.microsoft.com/office/powerpoint/2010/main" val="2746230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B4BB32-51E8-40CB-9E46-1875FFC16985}"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BFB4B96-283B-4F21-849D-0BC4E99730EE}" type="slidenum">
              <a:rPr lang="en-US" smtClean="0"/>
              <a:t>‹#›</a:t>
            </a:fld>
            <a:endParaRPr lang="en-US"/>
          </a:p>
        </p:txBody>
      </p:sp>
    </p:spTree>
    <p:extLst>
      <p:ext uri="{BB962C8B-B14F-4D97-AF65-F5344CB8AC3E}">
        <p14:creationId xmlns:p14="http://schemas.microsoft.com/office/powerpoint/2010/main" val="3648587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B4BB32-51E8-40CB-9E46-1875FFC16985}"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BFB4B96-283B-4F21-849D-0BC4E99730EE}" type="slidenum">
              <a:rPr lang="en-US" smtClean="0"/>
              <a:t>‹#›</a:t>
            </a:fld>
            <a:endParaRPr lang="en-US"/>
          </a:p>
        </p:txBody>
      </p:sp>
    </p:spTree>
    <p:extLst>
      <p:ext uri="{BB962C8B-B14F-4D97-AF65-F5344CB8AC3E}">
        <p14:creationId xmlns:p14="http://schemas.microsoft.com/office/powerpoint/2010/main" val="1157667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B4BB32-51E8-40CB-9E46-1875FFC16985}" type="datetimeFigureOut">
              <a:rPr lang="en-US" smtClean="0"/>
              <a:t>4/20/2021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BFB4B96-283B-4F21-849D-0BC4E99730EE}" type="slidenum">
              <a:rPr lang="en-US" smtClean="0"/>
              <a:t>‹#›</a:t>
            </a:fld>
            <a:endParaRPr lang="en-US"/>
          </a:p>
        </p:txBody>
      </p:sp>
    </p:spTree>
    <p:extLst>
      <p:ext uri="{BB962C8B-B14F-4D97-AF65-F5344CB8AC3E}">
        <p14:creationId xmlns:p14="http://schemas.microsoft.com/office/powerpoint/2010/main" val="3527765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B4BB32-51E8-40CB-9E46-1875FFC16985}" type="datetimeFigureOut">
              <a:rPr lang="en-US" smtClean="0"/>
              <a:t>4/20/2021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BFB4B96-283B-4F21-849D-0BC4E99730EE}" type="slidenum">
              <a:rPr lang="en-US" smtClean="0"/>
              <a:t>‹#›</a:t>
            </a:fld>
            <a:endParaRPr lang="en-US"/>
          </a:p>
        </p:txBody>
      </p:sp>
    </p:spTree>
    <p:extLst>
      <p:ext uri="{BB962C8B-B14F-4D97-AF65-F5344CB8AC3E}">
        <p14:creationId xmlns:p14="http://schemas.microsoft.com/office/powerpoint/2010/main" val="1141611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B4BB32-51E8-40CB-9E46-1875FFC16985}" type="datetimeFigureOut">
              <a:rPr lang="en-US" smtClean="0"/>
              <a:t>4/20/2021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BFB4B96-283B-4F21-849D-0BC4E99730EE}" type="slidenum">
              <a:rPr lang="en-US" smtClean="0"/>
              <a:t>‹#›</a:t>
            </a:fld>
            <a:endParaRPr lang="en-US"/>
          </a:p>
        </p:txBody>
      </p:sp>
    </p:spTree>
    <p:extLst>
      <p:ext uri="{BB962C8B-B14F-4D97-AF65-F5344CB8AC3E}">
        <p14:creationId xmlns:p14="http://schemas.microsoft.com/office/powerpoint/2010/main" val="2193881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B4BB32-51E8-40CB-9E46-1875FFC16985}"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BFB4B96-283B-4F21-849D-0BC4E99730EE}" type="slidenum">
              <a:rPr lang="en-US" smtClean="0"/>
              <a:t>‹#›</a:t>
            </a:fld>
            <a:endParaRPr lang="en-US"/>
          </a:p>
        </p:txBody>
      </p:sp>
    </p:spTree>
    <p:extLst>
      <p:ext uri="{BB962C8B-B14F-4D97-AF65-F5344CB8AC3E}">
        <p14:creationId xmlns:p14="http://schemas.microsoft.com/office/powerpoint/2010/main" val="2956166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B4BB32-51E8-40CB-9E46-1875FFC16985}"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BFB4B96-283B-4F21-849D-0BC4E99730EE}" type="slidenum">
              <a:rPr lang="en-US" smtClean="0"/>
              <a:t>‹#›</a:t>
            </a:fld>
            <a:endParaRPr lang="en-US"/>
          </a:p>
        </p:txBody>
      </p:sp>
    </p:spTree>
    <p:extLst>
      <p:ext uri="{BB962C8B-B14F-4D97-AF65-F5344CB8AC3E}">
        <p14:creationId xmlns:p14="http://schemas.microsoft.com/office/powerpoint/2010/main" val="1439894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FB4BB32-51E8-40CB-9E46-1875FFC16985}" type="datetimeFigureOut">
              <a:rPr lang="en-US" smtClean="0"/>
              <a:t>4/20/2021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BFB4B96-283B-4F21-849D-0BC4E99730EE}" type="slidenum">
              <a:rPr lang="en-US" smtClean="0"/>
              <a:t>‹#›</a:t>
            </a:fld>
            <a:endParaRPr lang="en-US"/>
          </a:p>
        </p:txBody>
      </p:sp>
    </p:spTree>
    <p:extLst>
      <p:ext uri="{BB962C8B-B14F-4D97-AF65-F5344CB8AC3E}">
        <p14:creationId xmlns:p14="http://schemas.microsoft.com/office/powerpoint/2010/main" val="6910945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3048" y="934279"/>
            <a:ext cx="8915399" cy="2262781"/>
          </a:xfrm>
        </p:spPr>
        <p:txBody>
          <a:bodyPr/>
          <a:lstStyle/>
          <a:p>
            <a:r>
              <a:rPr lang="en-US" dirty="0"/>
              <a:t>Clinical Supervision</a:t>
            </a:r>
          </a:p>
        </p:txBody>
      </p:sp>
      <p:sp>
        <p:nvSpPr>
          <p:cNvPr id="3" name="Subtitle 2"/>
          <p:cNvSpPr>
            <a:spLocks noGrp="1"/>
          </p:cNvSpPr>
          <p:nvPr>
            <p:ph type="subTitle" idx="1"/>
          </p:nvPr>
        </p:nvSpPr>
        <p:spPr>
          <a:xfrm>
            <a:off x="2164315" y="3514272"/>
            <a:ext cx="9144000" cy="1888080"/>
          </a:xfrm>
        </p:spPr>
        <p:txBody>
          <a:bodyPr>
            <a:normAutofit/>
          </a:bodyPr>
          <a:lstStyle/>
          <a:p>
            <a:r>
              <a:rPr lang="en-US" dirty="0"/>
              <a:t>Clinical Supervision Training</a:t>
            </a:r>
          </a:p>
          <a:p>
            <a:r>
              <a:rPr lang="en-US" dirty="0"/>
              <a:t>April 24-25, 2021</a:t>
            </a:r>
          </a:p>
          <a:p>
            <a:r>
              <a:rPr lang="en-US" dirty="0"/>
              <a:t>Sheila Babendir, EdD, LPC</a:t>
            </a:r>
          </a:p>
        </p:txBody>
      </p:sp>
    </p:spTree>
    <p:extLst>
      <p:ext uri="{BB962C8B-B14F-4D97-AF65-F5344CB8AC3E}">
        <p14:creationId xmlns:p14="http://schemas.microsoft.com/office/powerpoint/2010/main" val="2634363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522B9-7349-4C6A-8935-1B907D6FBC2D}"/>
              </a:ext>
            </a:extLst>
          </p:cNvPr>
          <p:cNvSpPr>
            <a:spLocks noGrp="1"/>
          </p:cNvSpPr>
          <p:nvPr>
            <p:ph type="title"/>
          </p:nvPr>
        </p:nvSpPr>
        <p:spPr/>
        <p:txBody>
          <a:bodyPr/>
          <a:lstStyle/>
          <a:p>
            <a:r>
              <a:rPr lang="en-US" dirty="0"/>
              <a:t>Supervisor as evaluator</a:t>
            </a:r>
          </a:p>
        </p:txBody>
      </p:sp>
      <p:sp>
        <p:nvSpPr>
          <p:cNvPr id="3" name="Content Placeholder 2">
            <a:extLst>
              <a:ext uri="{FF2B5EF4-FFF2-40B4-BE49-F238E27FC236}">
                <a16:creationId xmlns:a16="http://schemas.microsoft.com/office/drawing/2014/main" id="{9C8B4F26-D19E-4345-A435-80529078B26B}"/>
              </a:ext>
            </a:extLst>
          </p:cNvPr>
          <p:cNvSpPr>
            <a:spLocks noGrp="1"/>
          </p:cNvSpPr>
          <p:nvPr>
            <p:ph idx="1"/>
          </p:nvPr>
        </p:nvSpPr>
        <p:spPr/>
        <p:txBody>
          <a:bodyPr>
            <a:noAutofit/>
          </a:bodyPr>
          <a:lstStyle/>
          <a:p>
            <a:pPr marL="0" indent="0">
              <a:buNone/>
            </a:pPr>
            <a:r>
              <a:rPr lang="en-US" sz="2800" dirty="0"/>
              <a:t>Bernard and Goodyear state “…. This relationship is evaluative… monitoring the quality of professional services offered to the clients …. serving as a gatekeeper”</a:t>
            </a:r>
          </a:p>
          <a:p>
            <a:pPr marL="0" indent="0">
              <a:buNone/>
            </a:pPr>
            <a:endParaRPr lang="en-US" sz="2800" dirty="0"/>
          </a:p>
          <a:p>
            <a:pPr marL="0" indent="0">
              <a:buNone/>
            </a:pPr>
            <a:r>
              <a:rPr lang="en-US" sz="2800" dirty="0"/>
              <a:t>The need to evaluate</a:t>
            </a:r>
          </a:p>
          <a:p>
            <a:pPr marL="0" indent="0">
              <a:buNone/>
            </a:pPr>
            <a:r>
              <a:rPr lang="en-US" sz="2800" dirty="0"/>
              <a:t>The need to monitor quality</a:t>
            </a:r>
          </a:p>
          <a:p>
            <a:pPr marL="0" indent="0">
              <a:buNone/>
            </a:pPr>
            <a:r>
              <a:rPr lang="en-US" sz="2800" dirty="0"/>
              <a:t>Act as a gatekeeper</a:t>
            </a:r>
          </a:p>
        </p:txBody>
      </p:sp>
    </p:spTree>
    <p:extLst>
      <p:ext uri="{BB962C8B-B14F-4D97-AF65-F5344CB8AC3E}">
        <p14:creationId xmlns:p14="http://schemas.microsoft.com/office/powerpoint/2010/main" val="3845762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100" y="274639"/>
            <a:ext cx="7499350" cy="1004887"/>
          </a:xfrm>
        </p:spPr>
        <p:txBody>
          <a:bodyPr>
            <a:normAutofit fontScale="90000"/>
          </a:bodyPr>
          <a:lstStyle/>
          <a:p>
            <a:pPr>
              <a:defRPr/>
            </a:pPr>
            <a:r>
              <a:rPr lang="en-US" dirty="0">
                <a:solidFill>
                  <a:schemeClr val="tx2">
                    <a:satMod val="130000"/>
                  </a:schemeClr>
                </a:solidFill>
              </a:rPr>
              <a:t>The Supervisory Relationship and the Therapeutic Relationship	</a:t>
            </a:r>
          </a:p>
        </p:txBody>
      </p:sp>
      <p:sp>
        <p:nvSpPr>
          <p:cNvPr id="3" name="Content Placeholder 2"/>
          <p:cNvSpPr>
            <a:spLocks noGrp="1"/>
          </p:cNvSpPr>
          <p:nvPr>
            <p:ph idx="1"/>
          </p:nvPr>
        </p:nvSpPr>
        <p:spPr>
          <a:xfrm>
            <a:off x="2454791" y="1451113"/>
            <a:ext cx="7861300" cy="4800600"/>
          </a:xfrm>
        </p:spPr>
        <p:txBody>
          <a:bodyPr>
            <a:noAutofit/>
          </a:bodyPr>
          <a:lstStyle/>
          <a:p>
            <a:pPr marL="365760" indent="-283464">
              <a:buFont typeface="Wingdings 2"/>
              <a:buChar char=""/>
              <a:defRPr/>
            </a:pPr>
            <a:r>
              <a:rPr lang="en-US" sz="2800" dirty="0"/>
              <a:t>Parallel dynamics – vulnerability and trust, risk of disclosure and responsibility to create a safe environment</a:t>
            </a:r>
          </a:p>
          <a:p>
            <a:pPr marL="365760" indent="-283464">
              <a:buFont typeface="Wingdings 2"/>
              <a:buChar char=""/>
              <a:defRPr/>
            </a:pPr>
            <a:r>
              <a:rPr lang="en-US" sz="2800" dirty="0"/>
              <a:t>Parallel processes – the need for flexibility over time and across situations, the balance of support and challenge, the possibility of resistance</a:t>
            </a:r>
          </a:p>
          <a:p>
            <a:pPr marL="365760" indent="-283464">
              <a:buFont typeface="Wingdings 2"/>
              <a:buChar char=""/>
              <a:defRPr/>
            </a:pPr>
            <a:r>
              <a:rPr lang="en-US" sz="2800" dirty="0"/>
              <a:t>A good working alliance is essential: clear communication of expectations and boundaries</a:t>
            </a:r>
          </a:p>
          <a:p>
            <a:pPr marL="365760" indent="-283464">
              <a:buFont typeface="Wingdings 2"/>
              <a:buChar char=""/>
              <a:defRPr/>
            </a:pPr>
            <a:r>
              <a:rPr lang="en-US" sz="2800" dirty="0"/>
              <a:t>Unlike counseling, supervision is evaluative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a:solidFill>
                  <a:schemeClr val="tx2">
                    <a:satMod val="130000"/>
                  </a:schemeClr>
                </a:solidFill>
              </a:rPr>
              <a:t>What do the Experts think?</a:t>
            </a:r>
          </a:p>
        </p:txBody>
      </p:sp>
      <p:sp>
        <p:nvSpPr>
          <p:cNvPr id="56321" name="Content Placeholder 1"/>
          <p:cNvSpPr>
            <a:spLocks noGrp="1"/>
          </p:cNvSpPr>
          <p:nvPr>
            <p:ph idx="1"/>
          </p:nvPr>
        </p:nvSpPr>
        <p:spPr/>
        <p:txBody>
          <a:bodyPr>
            <a:normAutofit fontScale="92500" lnSpcReduction="10000"/>
          </a:bodyPr>
          <a:lstStyle/>
          <a:p>
            <a:r>
              <a:rPr lang="en-US" sz="2800" dirty="0" err="1"/>
              <a:t>Kemer</a:t>
            </a:r>
            <a:r>
              <a:rPr lang="en-US" sz="2800" dirty="0"/>
              <a:t>, Borders &amp; </a:t>
            </a:r>
            <a:r>
              <a:rPr lang="en-US" sz="2800" dirty="0" err="1"/>
              <a:t>Willse</a:t>
            </a:r>
            <a:r>
              <a:rPr lang="en-US" sz="2800" dirty="0"/>
              <a:t>, 2014. </a:t>
            </a:r>
            <a:r>
              <a:rPr lang="en-US" sz="2800" i="1" dirty="0"/>
              <a:t>Cognitions of expert supervisors in academe: a concept mapping approach.</a:t>
            </a:r>
            <a:r>
              <a:rPr lang="en-US" sz="2800" dirty="0"/>
              <a:t> Counselor Education and Supervision, 53, 2-18.</a:t>
            </a:r>
          </a:p>
          <a:p>
            <a:endParaRPr lang="en-US" sz="2800" dirty="0"/>
          </a:p>
          <a:p>
            <a:r>
              <a:rPr lang="en-US" sz="2800" dirty="0"/>
              <a:t>Invited 44 Expert Supervisors: “One specific thing I think about in planning for, conducting, and evaluating my supervision sessions is__________________?”</a:t>
            </a:r>
          </a:p>
          <a:p>
            <a:endParaRPr lang="en-US" dirty="0"/>
          </a:p>
        </p:txBody>
      </p:sp>
      <p:sp>
        <p:nvSpPr>
          <p:cNvPr id="4" name="Slide Number Placeholder 3"/>
          <p:cNvSpPr>
            <a:spLocks noGrp="1"/>
          </p:cNvSpPr>
          <p:nvPr>
            <p:ph type="sldNum" sz="quarter" idx="12"/>
          </p:nvPr>
        </p:nvSpPr>
        <p:spPr/>
        <p:txBody>
          <a:bodyPr/>
          <a:lstStyle/>
          <a:p>
            <a:pPr>
              <a:defRPr/>
            </a:pPr>
            <a:fld id="{E9488FCF-3689-42F0-BA36-6E9F1CEA98BC}" type="slidenum">
              <a:rPr lang="en-US"/>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a:solidFill>
                  <a:schemeClr val="tx2">
                    <a:satMod val="130000"/>
                  </a:schemeClr>
                </a:solidFill>
              </a:rPr>
              <a:t>What do the Experts think?</a:t>
            </a:r>
          </a:p>
        </p:txBody>
      </p:sp>
      <p:sp>
        <p:nvSpPr>
          <p:cNvPr id="2" name="Content Placeholder 1"/>
          <p:cNvSpPr>
            <a:spLocks noGrp="1"/>
          </p:cNvSpPr>
          <p:nvPr>
            <p:ph idx="1"/>
          </p:nvPr>
        </p:nvSpPr>
        <p:spPr>
          <a:xfrm>
            <a:off x="2592925" y="1338468"/>
            <a:ext cx="9239679" cy="4895421"/>
          </a:xfrm>
        </p:spPr>
        <p:txBody>
          <a:bodyPr>
            <a:normAutofit lnSpcReduction="10000"/>
          </a:bodyPr>
          <a:lstStyle/>
          <a:p>
            <a:r>
              <a:rPr lang="en-US" sz="2800" dirty="0"/>
              <a:t>479 statements distilled to 195.</a:t>
            </a:r>
          </a:p>
          <a:p>
            <a:r>
              <a:rPr lang="en-US" sz="2800" dirty="0"/>
              <a:t>Participants individually sorted and organized the statements – ending up with 25 clusters which were further grouped under five categories:</a:t>
            </a:r>
          </a:p>
          <a:p>
            <a:pPr lvl="1"/>
            <a:r>
              <a:rPr lang="en-US" sz="2800" dirty="0"/>
              <a:t>Conceptualization of Supervision and Intervening</a:t>
            </a:r>
          </a:p>
          <a:p>
            <a:pPr lvl="1"/>
            <a:r>
              <a:rPr lang="en-US" sz="2800" dirty="0"/>
              <a:t>Assessment of the Supervisee and his/her work</a:t>
            </a:r>
          </a:p>
          <a:p>
            <a:pPr lvl="1"/>
            <a:r>
              <a:rPr lang="en-US" sz="2800" dirty="0"/>
              <a:t>Supervisory Relationship</a:t>
            </a:r>
          </a:p>
          <a:p>
            <a:pPr lvl="1"/>
            <a:r>
              <a:rPr lang="en-US" sz="2800" dirty="0"/>
              <a:t>Supervisor Self-Assessment and Reflection</a:t>
            </a:r>
          </a:p>
          <a:p>
            <a:pPr lvl="1"/>
            <a:r>
              <a:rPr lang="en-US" sz="2800" dirty="0"/>
              <a:t>Administration and Logistics of Supervision</a:t>
            </a:r>
          </a:p>
          <a:p>
            <a:pPr lvl="1"/>
            <a:endParaRPr lang="en-US" sz="2600" dirty="0"/>
          </a:p>
        </p:txBody>
      </p:sp>
      <p:sp>
        <p:nvSpPr>
          <p:cNvPr id="4" name="Slide Number Placeholder 3"/>
          <p:cNvSpPr>
            <a:spLocks noGrp="1"/>
          </p:cNvSpPr>
          <p:nvPr>
            <p:ph type="sldNum" sz="quarter" idx="12"/>
          </p:nvPr>
        </p:nvSpPr>
        <p:spPr/>
        <p:txBody>
          <a:bodyPr/>
          <a:lstStyle/>
          <a:p>
            <a:pPr>
              <a:defRPr/>
            </a:pPr>
            <a:fld id="{A8DBF467-D9D9-4AE7-9BC3-6D7DA435F181}" type="slidenum">
              <a:rPr lang="en-US"/>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defRPr/>
            </a:pPr>
            <a:r>
              <a:rPr lang="en-US" dirty="0">
                <a:solidFill>
                  <a:schemeClr val="tx2">
                    <a:satMod val="130000"/>
                  </a:schemeClr>
                </a:solidFill>
              </a:rPr>
              <a:t>Conceptualization of Supervision and Intervening</a:t>
            </a:r>
          </a:p>
        </p:txBody>
      </p:sp>
      <p:sp>
        <p:nvSpPr>
          <p:cNvPr id="62465" name="Content Placeholder 1"/>
          <p:cNvSpPr>
            <a:spLocks noGrp="1"/>
          </p:cNvSpPr>
          <p:nvPr>
            <p:ph idx="1"/>
          </p:nvPr>
        </p:nvSpPr>
        <p:spPr>
          <a:xfrm>
            <a:off x="2638425" y="1727200"/>
            <a:ext cx="7499350" cy="4800600"/>
          </a:xfrm>
        </p:spPr>
        <p:txBody>
          <a:bodyPr>
            <a:normAutofit/>
          </a:bodyPr>
          <a:lstStyle/>
          <a:p>
            <a:r>
              <a:rPr lang="en-US" sz="2800" dirty="0"/>
              <a:t>Goal setting, agenda setting</a:t>
            </a:r>
          </a:p>
          <a:p>
            <a:r>
              <a:rPr lang="en-US" sz="2800" dirty="0"/>
              <a:t>Intervention planning, integrated with in-the-moment reality of the session</a:t>
            </a:r>
          </a:p>
          <a:p>
            <a:r>
              <a:rPr lang="en-US" sz="2800" dirty="0"/>
              <a:t>Intentional decision making</a:t>
            </a:r>
          </a:p>
          <a:p>
            <a:r>
              <a:rPr lang="en-US" sz="2800" dirty="0"/>
              <a:t>Attention to the supervisee’s development and when/where/how they need to be nudged along</a:t>
            </a:r>
          </a:p>
        </p:txBody>
      </p:sp>
      <p:sp>
        <p:nvSpPr>
          <p:cNvPr id="4" name="Slide Number Placeholder 3"/>
          <p:cNvSpPr>
            <a:spLocks noGrp="1"/>
          </p:cNvSpPr>
          <p:nvPr>
            <p:ph type="sldNum" sz="quarter" idx="12"/>
          </p:nvPr>
        </p:nvSpPr>
        <p:spPr/>
        <p:txBody>
          <a:bodyPr/>
          <a:lstStyle/>
          <a:p>
            <a:pPr>
              <a:defRPr/>
            </a:pPr>
            <a:fld id="{76EF51E2-ADF7-495B-8325-F0717BEA0C10}" type="slidenum">
              <a:rPr lang="en-US"/>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defRPr/>
            </a:pPr>
            <a:r>
              <a:rPr lang="en-US" dirty="0">
                <a:solidFill>
                  <a:schemeClr val="tx2">
                    <a:satMod val="130000"/>
                  </a:schemeClr>
                </a:solidFill>
              </a:rPr>
              <a:t>Assessment of the Supervisee and </a:t>
            </a:r>
            <a:r>
              <a:rPr lang="en-US" dirty="0" err="1">
                <a:solidFill>
                  <a:schemeClr val="tx2">
                    <a:satMod val="130000"/>
                  </a:schemeClr>
                </a:solidFill>
              </a:rPr>
              <a:t>His/Her</a:t>
            </a:r>
            <a:r>
              <a:rPr lang="en-US" dirty="0">
                <a:solidFill>
                  <a:schemeClr val="tx2">
                    <a:satMod val="130000"/>
                  </a:schemeClr>
                </a:solidFill>
              </a:rPr>
              <a:t> Work</a:t>
            </a:r>
          </a:p>
        </p:txBody>
      </p:sp>
      <p:sp>
        <p:nvSpPr>
          <p:cNvPr id="2" name="Content Placeholder 1"/>
          <p:cNvSpPr>
            <a:spLocks noGrp="1"/>
          </p:cNvSpPr>
          <p:nvPr>
            <p:ph idx="1"/>
          </p:nvPr>
        </p:nvSpPr>
        <p:spPr/>
        <p:txBody>
          <a:bodyPr>
            <a:noAutofit/>
          </a:bodyPr>
          <a:lstStyle/>
          <a:p>
            <a:pPr marL="82296" indent="0">
              <a:buNone/>
              <a:defRPr/>
            </a:pPr>
            <a:r>
              <a:rPr lang="en-US" sz="2800" dirty="0"/>
              <a:t>Supervisee professional growth within self:</a:t>
            </a:r>
          </a:p>
          <a:p>
            <a:pPr marL="365760" indent="-283464">
              <a:buFont typeface="Wingdings 2"/>
              <a:buChar char=""/>
              <a:defRPr/>
            </a:pPr>
            <a:r>
              <a:rPr lang="en-US" sz="2800" dirty="0"/>
              <a:t>Supervisee’s cognitive and emotional abilities, professionalism, developmental level, appropriateness and needs</a:t>
            </a:r>
          </a:p>
          <a:p>
            <a:pPr marL="82296" indent="0">
              <a:buNone/>
              <a:defRPr/>
            </a:pPr>
            <a:r>
              <a:rPr lang="en-US" sz="2800" dirty="0"/>
              <a:t>Supervisee growth within the organization:</a:t>
            </a:r>
          </a:p>
          <a:p>
            <a:pPr marL="365760" indent="-283464">
              <a:buFont typeface="Wingdings 2"/>
              <a:buChar char=""/>
              <a:defRPr/>
            </a:pPr>
            <a:r>
              <a:rPr lang="en-US" sz="2800" dirty="0"/>
              <a:t>Supervisee’s functioning within the system of their site, relationship to clients, conceptual skills and reflective process</a:t>
            </a:r>
          </a:p>
        </p:txBody>
      </p:sp>
      <p:sp>
        <p:nvSpPr>
          <p:cNvPr id="4" name="Slide Number Placeholder 3"/>
          <p:cNvSpPr>
            <a:spLocks noGrp="1"/>
          </p:cNvSpPr>
          <p:nvPr>
            <p:ph type="sldNum" sz="quarter" idx="12"/>
          </p:nvPr>
        </p:nvSpPr>
        <p:spPr/>
        <p:txBody>
          <a:bodyPr/>
          <a:lstStyle/>
          <a:p>
            <a:pPr>
              <a:defRPr/>
            </a:pPr>
            <a:fld id="{DCCAD66C-240C-461A-BEED-99276F0D96C3}" type="slidenum">
              <a:rPr lang="en-US"/>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a:solidFill>
                  <a:schemeClr val="tx2">
                    <a:satMod val="130000"/>
                  </a:schemeClr>
                </a:solidFill>
              </a:rPr>
              <a:t>Supervisory Relationship</a:t>
            </a:r>
          </a:p>
        </p:txBody>
      </p:sp>
      <p:sp>
        <p:nvSpPr>
          <p:cNvPr id="2" name="Content Placeholder 1"/>
          <p:cNvSpPr>
            <a:spLocks noGrp="1"/>
          </p:cNvSpPr>
          <p:nvPr>
            <p:ph idx="1"/>
          </p:nvPr>
        </p:nvSpPr>
        <p:spPr>
          <a:xfrm>
            <a:off x="2489821" y="1540188"/>
            <a:ext cx="9109144" cy="4860611"/>
          </a:xfrm>
        </p:spPr>
        <p:txBody>
          <a:bodyPr>
            <a:normAutofit/>
          </a:bodyPr>
          <a:lstStyle/>
          <a:p>
            <a:pPr marL="365760" indent="-283464">
              <a:buFont typeface="Wingdings 2"/>
              <a:buChar char=""/>
              <a:defRPr/>
            </a:pPr>
            <a:r>
              <a:rPr lang="en-US" sz="2400" dirty="0"/>
              <a:t>Supervisor’s professional responsibilities with regards to evaluation of supervisee</a:t>
            </a:r>
          </a:p>
          <a:p>
            <a:pPr marL="365760" indent="-283464">
              <a:buFont typeface="Wingdings 2"/>
              <a:buChar char=""/>
              <a:defRPr/>
            </a:pPr>
            <a:r>
              <a:rPr lang="en-US" sz="2400" dirty="0"/>
              <a:t>Supervisee’s response to feedback</a:t>
            </a:r>
          </a:p>
          <a:p>
            <a:pPr marL="365760" indent="-283464">
              <a:buFont typeface="Wingdings 2"/>
              <a:buChar char=""/>
              <a:defRPr/>
            </a:pPr>
            <a:r>
              <a:rPr lang="en-US" sz="2400" dirty="0"/>
              <a:t>Collaboration between the two for supervisee improvement</a:t>
            </a:r>
          </a:p>
          <a:p>
            <a:pPr marL="365760" indent="-283464">
              <a:buFont typeface="Wingdings 2"/>
              <a:buChar char=""/>
              <a:defRPr/>
            </a:pPr>
            <a:r>
              <a:rPr lang="en-US" sz="2400" dirty="0"/>
              <a:t>Supervisor’s personal experience of the relationship: emotional responses, thoughts, cultural difference considerations</a:t>
            </a:r>
          </a:p>
          <a:p>
            <a:pPr marL="365760" indent="-283464">
              <a:buFont typeface="Wingdings 2"/>
              <a:buChar char=""/>
              <a:defRPr/>
            </a:pPr>
            <a:r>
              <a:rPr lang="en-US" sz="2400" dirty="0"/>
              <a:t>Supervisee’s perception of the relationship</a:t>
            </a:r>
          </a:p>
          <a:p>
            <a:pPr marL="365760" indent="-283464">
              <a:buFont typeface="Wingdings 2"/>
              <a:buChar char=""/>
              <a:defRPr/>
            </a:pPr>
            <a:r>
              <a:rPr lang="en-US" sz="2400" dirty="0"/>
              <a:t>Supervisee’s readiness to be out of his or her comfort zone</a:t>
            </a:r>
          </a:p>
        </p:txBody>
      </p:sp>
      <p:sp>
        <p:nvSpPr>
          <p:cNvPr id="4" name="Slide Number Placeholder 3"/>
          <p:cNvSpPr>
            <a:spLocks noGrp="1"/>
          </p:cNvSpPr>
          <p:nvPr>
            <p:ph type="sldNum" sz="quarter" idx="12"/>
          </p:nvPr>
        </p:nvSpPr>
        <p:spPr/>
        <p:txBody>
          <a:bodyPr/>
          <a:lstStyle/>
          <a:p>
            <a:pPr>
              <a:defRPr/>
            </a:pPr>
            <a:fld id="{DF9D09F8-9E7D-4990-B0A8-DD0D6B19C9A3}" type="slidenum">
              <a:rPr lang="en-US"/>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defRPr/>
            </a:pPr>
            <a:r>
              <a:rPr lang="en-US" dirty="0">
                <a:solidFill>
                  <a:schemeClr val="tx2">
                    <a:satMod val="130000"/>
                  </a:schemeClr>
                </a:solidFill>
              </a:rPr>
              <a:t>Supervisor Self-Assessment and Reflection</a:t>
            </a:r>
          </a:p>
        </p:txBody>
      </p:sp>
      <p:sp>
        <p:nvSpPr>
          <p:cNvPr id="65537" name="Content Placeholder 1"/>
          <p:cNvSpPr>
            <a:spLocks noGrp="1"/>
          </p:cNvSpPr>
          <p:nvPr>
            <p:ph idx="1"/>
          </p:nvPr>
        </p:nvSpPr>
        <p:spPr>
          <a:xfrm>
            <a:off x="2511426" y="1743075"/>
            <a:ext cx="7947025" cy="4800600"/>
          </a:xfrm>
        </p:spPr>
        <p:txBody>
          <a:bodyPr/>
          <a:lstStyle/>
          <a:p>
            <a:r>
              <a:rPr lang="en-US" dirty="0"/>
              <a:t>“</a:t>
            </a:r>
            <a:r>
              <a:rPr lang="en-US" sz="2800" dirty="0"/>
              <a:t>How am I doing with this supervisee?”</a:t>
            </a:r>
          </a:p>
          <a:p>
            <a:r>
              <a:rPr lang="en-US" sz="2800" dirty="0"/>
              <a:t>How can I do better?</a:t>
            </a:r>
          </a:p>
          <a:p>
            <a:r>
              <a:rPr lang="en-US" sz="2800" dirty="0"/>
              <a:t>What do I need to do/change to do better?</a:t>
            </a:r>
          </a:p>
          <a:p>
            <a:r>
              <a:rPr lang="en-US" sz="2800" dirty="0"/>
              <a:t>What’s happening inside when I interact with this supervisee?</a:t>
            </a:r>
          </a:p>
        </p:txBody>
      </p:sp>
      <p:sp>
        <p:nvSpPr>
          <p:cNvPr id="4" name="Slide Number Placeholder 3"/>
          <p:cNvSpPr>
            <a:spLocks noGrp="1"/>
          </p:cNvSpPr>
          <p:nvPr>
            <p:ph type="sldNum" sz="quarter" idx="12"/>
          </p:nvPr>
        </p:nvSpPr>
        <p:spPr/>
        <p:txBody>
          <a:bodyPr/>
          <a:lstStyle/>
          <a:p>
            <a:pPr>
              <a:defRPr/>
            </a:pPr>
            <a:fld id="{3DBB4A46-62A1-4FC6-9B18-696A57C16A2B}" type="slidenum">
              <a:rPr lang="en-US"/>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defRPr/>
            </a:pPr>
            <a:r>
              <a:rPr lang="en-US" dirty="0">
                <a:solidFill>
                  <a:schemeClr val="tx2">
                    <a:satMod val="130000"/>
                  </a:schemeClr>
                </a:solidFill>
              </a:rPr>
              <a:t>Administration and Logistics of Supervision</a:t>
            </a:r>
          </a:p>
        </p:txBody>
      </p:sp>
      <p:sp>
        <p:nvSpPr>
          <p:cNvPr id="66561" name="Content Placeholder 1"/>
          <p:cNvSpPr>
            <a:spLocks noGrp="1"/>
          </p:cNvSpPr>
          <p:nvPr>
            <p:ph idx="1"/>
          </p:nvPr>
        </p:nvSpPr>
        <p:spPr/>
        <p:txBody>
          <a:bodyPr>
            <a:normAutofit/>
          </a:bodyPr>
          <a:lstStyle/>
          <a:p>
            <a:r>
              <a:rPr lang="en-US" sz="2800" dirty="0"/>
              <a:t>The necessities of supervision process</a:t>
            </a:r>
          </a:p>
          <a:p>
            <a:r>
              <a:rPr lang="en-US" sz="2800" dirty="0"/>
              <a:t>Knowledge of the supervisee’s site</a:t>
            </a:r>
          </a:p>
          <a:p>
            <a:r>
              <a:rPr lang="en-US" sz="2800" dirty="0"/>
              <a:t>Future planning of supervision goals</a:t>
            </a:r>
          </a:p>
        </p:txBody>
      </p:sp>
      <p:sp>
        <p:nvSpPr>
          <p:cNvPr id="4" name="Slide Number Placeholder 3"/>
          <p:cNvSpPr>
            <a:spLocks noGrp="1"/>
          </p:cNvSpPr>
          <p:nvPr>
            <p:ph type="sldNum" sz="quarter" idx="12"/>
          </p:nvPr>
        </p:nvSpPr>
        <p:spPr/>
        <p:txBody>
          <a:bodyPr/>
          <a:lstStyle/>
          <a:p>
            <a:pPr>
              <a:defRPr/>
            </a:pPr>
            <a:fld id="{4A172EE3-8D22-474D-AFC7-86D1E046661B}" type="slidenum">
              <a:rPr lang="en-US"/>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C854F-A303-497D-90EA-3E95B2547F39}"/>
              </a:ext>
            </a:extLst>
          </p:cNvPr>
          <p:cNvSpPr>
            <a:spLocks noGrp="1"/>
          </p:cNvSpPr>
          <p:nvPr>
            <p:ph type="ctrTitle"/>
          </p:nvPr>
        </p:nvSpPr>
        <p:spPr/>
        <p:txBody>
          <a:bodyPr/>
          <a:lstStyle/>
          <a:p>
            <a:r>
              <a:rPr lang="en-US" dirty="0"/>
              <a:t>Reviewing the supervisee needs</a:t>
            </a:r>
          </a:p>
        </p:txBody>
      </p:sp>
      <p:sp>
        <p:nvSpPr>
          <p:cNvPr id="4" name="Subtitle 3">
            <a:extLst>
              <a:ext uri="{FF2B5EF4-FFF2-40B4-BE49-F238E27FC236}">
                <a16:creationId xmlns:a16="http://schemas.microsoft.com/office/drawing/2014/main" id="{69DEFDE8-CBC2-4D20-B5D6-DEFF0DD753F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63775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Review</a:t>
            </a:r>
            <a:endParaRPr lang="en-US" dirty="0"/>
          </a:p>
        </p:txBody>
      </p:sp>
      <p:sp>
        <p:nvSpPr>
          <p:cNvPr id="3" name="Content Placeholder 2"/>
          <p:cNvSpPr>
            <a:spLocks noGrp="1"/>
          </p:cNvSpPr>
          <p:nvPr>
            <p:ph idx="1"/>
          </p:nvPr>
        </p:nvSpPr>
        <p:spPr/>
        <p:txBody>
          <a:bodyPr/>
          <a:lstStyle/>
          <a:p>
            <a:r>
              <a:rPr lang="en-US" dirty="0"/>
              <a:t>Defining supervision</a:t>
            </a:r>
          </a:p>
          <a:p>
            <a:r>
              <a:rPr lang="en-US" dirty="0"/>
              <a:t>Roles</a:t>
            </a:r>
          </a:p>
          <a:p>
            <a:r>
              <a:rPr lang="en-US" dirty="0"/>
              <a:t>Responsibilities</a:t>
            </a:r>
          </a:p>
          <a:p>
            <a:r>
              <a:rPr lang="en-US" dirty="0"/>
              <a:t>Models</a:t>
            </a:r>
          </a:p>
          <a:p>
            <a:r>
              <a:rPr lang="en-US" dirty="0"/>
              <a:t>Methods</a:t>
            </a:r>
          </a:p>
        </p:txBody>
      </p:sp>
    </p:spTree>
    <p:extLst>
      <p:ext uri="{BB962C8B-B14F-4D97-AF65-F5344CB8AC3E}">
        <p14:creationId xmlns:p14="http://schemas.microsoft.com/office/powerpoint/2010/main" val="2424739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Supervisee Developmental Level</a:t>
            </a:r>
          </a:p>
        </p:txBody>
      </p:sp>
      <p:sp>
        <p:nvSpPr>
          <p:cNvPr id="3" name="Content Placeholder 2"/>
          <p:cNvSpPr>
            <a:spLocks noGrp="1"/>
          </p:cNvSpPr>
          <p:nvPr>
            <p:ph idx="1"/>
          </p:nvPr>
        </p:nvSpPr>
        <p:spPr>
          <a:xfrm>
            <a:off x="2430186" y="1417982"/>
            <a:ext cx="8911687" cy="4815907"/>
          </a:xfrm>
        </p:spPr>
        <p:txBody>
          <a:bodyPr>
            <a:noAutofit/>
          </a:bodyPr>
          <a:lstStyle/>
          <a:p>
            <a:r>
              <a:rPr lang="en-US" sz="2800" dirty="0"/>
              <a:t>Beginning level counselors</a:t>
            </a:r>
          </a:p>
          <a:p>
            <a:pPr lvl="1"/>
            <a:r>
              <a:rPr lang="en-US" sz="2800" dirty="0"/>
              <a:t>Need supervisor in the teacher role</a:t>
            </a:r>
          </a:p>
          <a:p>
            <a:pPr lvl="1"/>
            <a:r>
              <a:rPr lang="en-US" sz="2800" dirty="0"/>
              <a:t>Present with list of ‘how to’ questions</a:t>
            </a:r>
          </a:p>
          <a:p>
            <a:pPr lvl="1"/>
            <a:r>
              <a:rPr lang="en-US" sz="2800" dirty="0"/>
              <a:t>Need skill based and detail oriented supervision</a:t>
            </a:r>
          </a:p>
          <a:p>
            <a:pPr lvl="1"/>
            <a:r>
              <a:rPr lang="en-US" sz="2800" dirty="0"/>
              <a:t>Present with high levels of anxiety – need encouragement and support</a:t>
            </a:r>
          </a:p>
          <a:p>
            <a:pPr lvl="1"/>
            <a:r>
              <a:rPr lang="en-US" sz="2800" dirty="0"/>
              <a:t>Common supervision activities include demonstrating, role-playing, explaining, providing resources</a:t>
            </a:r>
          </a:p>
        </p:txBody>
      </p:sp>
    </p:spTree>
    <p:extLst>
      <p:ext uri="{BB962C8B-B14F-4D97-AF65-F5344CB8AC3E}">
        <p14:creationId xmlns:p14="http://schemas.microsoft.com/office/powerpoint/2010/main" val="1366473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Supervisee Developmental Level</a:t>
            </a:r>
          </a:p>
        </p:txBody>
      </p:sp>
      <p:sp>
        <p:nvSpPr>
          <p:cNvPr id="3" name="Content Placeholder 2"/>
          <p:cNvSpPr>
            <a:spLocks noGrp="1"/>
          </p:cNvSpPr>
          <p:nvPr>
            <p:ph idx="1"/>
          </p:nvPr>
        </p:nvSpPr>
        <p:spPr>
          <a:xfrm>
            <a:off x="2592925" y="1540189"/>
            <a:ext cx="8915400" cy="3777622"/>
          </a:xfrm>
        </p:spPr>
        <p:txBody>
          <a:bodyPr>
            <a:noAutofit/>
          </a:bodyPr>
          <a:lstStyle/>
          <a:p>
            <a:r>
              <a:rPr lang="en-US" sz="2400" dirty="0"/>
              <a:t>Middle level counselors</a:t>
            </a:r>
          </a:p>
          <a:p>
            <a:pPr lvl="1"/>
            <a:r>
              <a:rPr lang="en-US" sz="2400" dirty="0"/>
              <a:t>Are able to access resources and are more self-directed</a:t>
            </a:r>
          </a:p>
          <a:p>
            <a:pPr lvl="1"/>
            <a:r>
              <a:rPr lang="en-US" sz="2400" dirty="0"/>
              <a:t>Supervisor becomes more facilitative</a:t>
            </a:r>
          </a:p>
          <a:p>
            <a:pPr lvl="1"/>
            <a:r>
              <a:rPr lang="en-US" sz="2400" dirty="0"/>
              <a:t>Teaching role becomes more fine-tuning clinical work versus broader ‘how to’ (e.g., modifying a technique for a particular client)</a:t>
            </a:r>
          </a:p>
          <a:p>
            <a:pPr lvl="1"/>
            <a:r>
              <a:rPr lang="en-US" sz="2400" dirty="0"/>
              <a:t>May thoughtfully/reflectively disagree with you</a:t>
            </a:r>
          </a:p>
          <a:p>
            <a:pPr lvl="1"/>
            <a:r>
              <a:rPr lang="en-US" sz="2400" dirty="0"/>
              <a:t>Counseling skills needed for IPR, metaphor, reflection, confrontation and immediacy</a:t>
            </a:r>
          </a:p>
        </p:txBody>
      </p:sp>
    </p:spTree>
    <p:extLst>
      <p:ext uri="{BB962C8B-B14F-4D97-AF65-F5344CB8AC3E}">
        <p14:creationId xmlns:p14="http://schemas.microsoft.com/office/powerpoint/2010/main" val="3899639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Supervisee Developmental Level</a:t>
            </a:r>
          </a:p>
        </p:txBody>
      </p:sp>
      <p:sp>
        <p:nvSpPr>
          <p:cNvPr id="3" name="Content Placeholder 2"/>
          <p:cNvSpPr>
            <a:spLocks noGrp="1"/>
          </p:cNvSpPr>
          <p:nvPr>
            <p:ph idx="1"/>
          </p:nvPr>
        </p:nvSpPr>
        <p:spPr>
          <a:xfrm>
            <a:off x="2592925" y="1540189"/>
            <a:ext cx="8915400" cy="3777622"/>
          </a:xfrm>
        </p:spPr>
        <p:txBody>
          <a:bodyPr>
            <a:noAutofit/>
          </a:bodyPr>
          <a:lstStyle/>
          <a:p>
            <a:r>
              <a:rPr lang="en-US" sz="2800" dirty="0"/>
              <a:t>Later level counselors</a:t>
            </a:r>
          </a:p>
          <a:p>
            <a:pPr lvl="1"/>
            <a:r>
              <a:rPr lang="en-US" sz="2800" dirty="0"/>
              <a:t>Can identify his/her needs</a:t>
            </a:r>
          </a:p>
          <a:p>
            <a:pPr lvl="1"/>
            <a:r>
              <a:rPr lang="en-US" sz="2800" dirty="0"/>
              <a:t>Supervisor in role of consultant</a:t>
            </a:r>
          </a:p>
          <a:p>
            <a:pPr lvl="1"/>
            <a:r>
              <a:rPr lang="en-US" sz="2800" dirty="0"/>
              <a:t>Supervision interactions more collegial/peer-like</a:t>
            </a:r>
          </a:p>
          <a:p>
            <a:pPr lvl="1"/>
            <a:r>
              <a:rPr lang="en-US" sz="2800" dirty="0"/>
              <a:t>Greater focus un subtle and sophisticated issues (e.g., impasse, internal reaction to a particular client)</a:t>
            </a:r>
          </a:p>
          <a:p>
            <a:pPr lvl="1"/>
            <a:r>
              <a:rPr lang="en-US" sz="2800" dirty="0"/>
              <a:t>Focus on supervisee evolving professional identity</a:t>
            </a:r>
          </a:p>
        </p:txBody>
      </p:sp>
    </p:spTree>
    <p:extLst>
      <p:ext uri="{BB962C8B-B14F-4D97-AF65-F5344CB8AC3E}">
        <p14:creationId xmlns:p14="http://schemas.microsoft.com/office/powerpoint/2010/main" val="1029819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Supervisee Learning Goals</a:t>
            </a:r>
          </a:p>
        </p:txBody>
      </p:sp>
      <p:sp>
        <p:nvSpPr>
          <p:cNvPr id="3" name="Content Placeholder 2"/>
          <p:cNvSpPr>
            <a:spLocks noGrp="1"/>
          </p:cNvSpPr>
          <p:nvPr>
            <p:ph idx="1"/>
          </p:nvPr>
        </p:nvSpPr>
        <p:spPr>
          <a:xfrm>
            <a:off x="2479882" y="1457739"/>
            <a:ext cx="8915400" cy="3777622"/>
          </a:xfrm>
        </p:spPr>
        <p:txBody>
          <a:bodyPr>
            <a:noAutofit/>
          </a:bodyPr>
          <a:lstStyle/>
          <a:p>
            <a:r>
              <a:rPr lang="en-US" sz="2800" dirty="0"/>
              <a:t>Concrete goals should be reviewed and discussed in-depth in initial session(s)</a:t>
            </a:r>
          </a:p>
          <a:p>
            <a:r>
              <a:rPr lang="en-US" sz="2800" dirty="0"/>
              <a:t>Supervisee must be able to identify specific questions about a particular client or session (i.e., how does this relate to their learning goals)</a:t>
            </a:r>
          </a:p>
          <a:p>
            <a:r>
              <a:rPr lang="en-US" sz="2800" dirty="0"/>
              <a:t>Supervision interventions are selected to support work on learning goals/questions for this client/session</a:t>
            </a:r>
          </a:p>
          <a:p>
            <a:r>
              <a:rPr lang="en-US" sz="2800" dirty="0"/>
              <a:t>Make connection to learning goals explicit</a:t>
            </a:r>
          </a:p>
        </p:txBody>
      </p:sp>
    </p:spTree>
    <p:extLst>
      <p:ext uri="{BB962C8B-B14F-4D97-AF65-F5344CB8AC3E}">
        <p14:creationId xmlns:p14="http://schemas.microsoft.com/office/powerpoint/2010/main" val="1706213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28504-346F-449B-B23F-EC6DE3F75F2B}"/>
              </a:ext>
            </a:extLst>
          </p:cNvPr>
          <p:cNvSpPr>
            <a:spLocks noGrp="1"/>
          </p:cNvSpPr>
          <p:nvPr>
            <p:ph type="title"/>
          </p:nvPr>
        </p:nvSpPr>
        <p:spPr/>
        <p:txBody>
          <a:bodyPr/>
          <a:lstStyle/>
          <a:p>
            <a:r>
              <a:rPr lang="en-US" dirty="0"/>
              <a:t>IPDSM-integrative psychological developmental supervision model </a:t>
            </a:r>
          </a:p>
        </p:txBody>
      </p:sp>
      <p:sp>
        <p:nvSpPr>
          <p:cNvPr id="3" name="Content Placeholder 2">
            <a:extLst>
              <a:ext uri="{FF2B5EF4-FFF2-40B4-BE49-F238E27FC236}">
                <a16:creationId xmlns:a16="http://schemas.microsoft.com/office/drawing/2014/main" id="{7AE67FAD-8A6E-40B2-A73E-9D9725AD9070}"/>
              </a:ext>
            </a:extLst>
          </p:cNvPr>
          <p:cNvSpPr>
            <a:spLocks noGrp="1"/>
          </p:cNvSpPr>
          <p:nvPr>
            <p:ph idx="1"/>
          </p:nvPr>
        </p:nvSpPr>
        <p:spPr/>
        <p:txBody>
          <a:bodyPr>
            <a:normAutofit fontScale="92500" lnSpcReduction="20000"/>
          </a:bodyPr>
          <a:lstStyle/>
          <a:p>
            <a:pPr marL="0" indent="0">
              <a:buNone/>
            </a:pPr>
            <a:r>
              <a:rPr lang="en-US" sz="2800" dirty="0"/>
              <a:t>				Why this model?</a:t>
            </a:r>
          </a:p>
          <a:p>
            <a:pPr marL="0" indent="0">
              <a:buNone/>
            </a:pPr>
            <a:r>
              <a:rPr lang="en-US" sz="2800" dirty="0"/>
              <a:t>Designed to support psychological development of the supervisee</a:t>
            </a:r>
          </a:p>
          <a:p>
            <a:pPr marL="0" indent="0">
              <a:buNone/>
            </a:pPr>
            <a:r>
              <a:rPr lang="en-US" sz="2800" dirty="0"/>
              <a:t>              Higher levels of psychological development results in:</a:t>
            </a:r>
          </a:p>
          <a:p>
            <a:pPr marL="0" indent="0">
              <a:buNone/>
            </a:pPr>
            <a:r>
              <a:rPr lang="en-US" sz="2800" dirty="0"/>
              <a:t>Better delivery of higher level counseling skills and techniques</a:t>
            </a:r>
          </a:p>
          <a:p>
            <a:pPr marL="0" indent="0">
              <a:buNone/>
            </a:pPr>
            <a:r>
              <a:rPr lang="en-US" sz="2800" dirty="0"/>
              <a:t>Develop better ability to read client needs and be flexible in strategies and interventions</a:t>
            </a:r>
          </a:p>
          <a:p>
            <a:endParaRPr lang="en-US" dirty="0"/>
          </a:p>
        </p:txBody>
      </p:sp>
    </p:spTree>
    <p:extLst>
      <p:ext uri="{BB962C8B-B14F-4D97-AF65-F5344CB8AC3E}">
        <p14:creationId xmlns:p14="http://schemas.microsoft.com/office/powerpoint/2010/main" val="3729626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EA5C5-CE06-4C68-B2D1-DCD5CDC0FA86}"/>
              </a:ext>
            </a:extLst>
          </p:cNvPr>
          <p:cNvSpPr>
            <a:spLocks noGrp="1"/>
          </p:cNvSpPr>
          <p:nvPr>
            <p:ph type="title"/>
          </p:nvPr>
        </p:nvSpPr>
        <p:spPr/>
        <p:txBody>
          <a:bodyPr/>
          <a:lstStyle/>
          <a:p>
            <a:r>
              <a:rPr lang="en-US" dirty="0"/>
              <a:t>IPDSM in theory </a:t>
            </a:r>
          </a:p>
        </p:txBody>
      </p:sp>
      <p:sp>
        <p:nvSpPr>
          <p:cNvPr id="3" name="Content Placeholder 2">
            <a:extLst>
              <a:ext uri="{FF2B5EF4-FFF2-40B4-BE49-F238E27FC236}">
                <a16:creationId xmlns:a16="http://schemas.microsoft.com/office/drawing/2014/main" id="{E9EAE556-090D-4ECC-97FA-547DEC83F5B2}"/>
              </a:ext>
            </a:extLst>
          </p:cNvPr>
          <p:cNvSpPr>
            <a:spLocks noGrp="1"/>
          </p:cNvSpPr>
          <p:nvPr>
            <p:ph idx="1"/>
          </p:nvPr>
        </p:nvSpPr>
        <p:spPr/>
        <p:txBody>
          <a:bodyPr>
            <a:normAutofit fontScale="92500"/>
          </a:bodyPr>
          <a:lstStyle/>
          <a:p>
            <a:r>
              <a:rPr lang="en-US" sz="2800" dirty="0"/>
              <a:t>Grounded in </a:t>
            </a:r>
            <a:r>
              <a:rPr lang="en-US" sz="2800" dirty="0" err="1"/>
              <a:t>Loevinger’s</a:t>
            </a:r>
            <a:r>
              <a:rPr lang="en-US" sz="2800" dirty="0"/>
              <a:t> ego developmental theory</a:t>
            </a:r>
          </a:p>
          <a:p>
            <a:r>
              <a:rPr lang="en-US" sz="2800" dirty="0"/>
              <a:t>Challenges cognitive schema, causes discomfort and forces new perceptions/assumptions/beliefs, causing growth</a:t>
            </a:r>
          </a:p>
          <a:p>
            <a:r>
              <a:rPr lang="en-US" sz="2800" dirty="0"/>
              <a:t>Designed to enhance problem-solving skills, creativity, emotional awareness, and supervisees' confidence and self-efficacy</a:t>
            </a:r>
          </a:p>
          <a:p>
            <a:endParaRPr lang="en-US" dirty="0"/>
          </a:p>
        </p:txBody>
      </p:sp>
    </p:spTree>
    <p:extLst>
      <p:ext uri="{BB962C8B-B14F-4D97-AF65-F5344CB8AC3E}">
        <p14:creationId xmlns:p14="http://schemas.microsoft.com/office/powerpoint/2010/main" val="1202660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01989-2AF6-4481-A0B2-191E04958A40}"/>
              </a:ext>
            </a:extLst>
          </p:cNvPr>
          <p:cNvSpPr>
            <a:spLocks noGrp="1"/>
          </p:cNvSpPr>
          <p:nvPr>
            <p:ph type="title"/>
          </p:nvPr>
        </p:nvSpPr>
        <p:spPr/>
        <p:txBody>
          <a:bodyPr/>
          <a:lstStyle/>
          <a:p>
            <a:r>
              <a:rPr lang="en-US" dirty="0"/>
              <a:t>IPDSM (</a:t>
            </a:r>
            <a:r>
              <a:rPr lang="en-US" dirty="0" err="1"/>
              <a:t>Sias</a:t>
            </a:r>
            <a:r>
              <a:rPr lang="en-US" dirty="0"/>
              <a:t> and Lambie, 2008)</a:t>
            </a:r>
          </a:p>
        </p:txBody>
      </p:sp>
      <p:sp>
        <p:nvSpPr>
          <p:cNvPr id="3" name="Content Placeholder 2">
            <a:extLst>
              <a:ext uri="{FF2B5EF4-FFF2-40B4-BE49-F238E27FC236}">
                <a16:creationId xmlns:a16="http://schemas.microsoft.com/office/drawing/2014/main" id="{3A730C8E-5E40-42C5-BC6D-FFE7E4E29BB9}"/>
              </a:ext>
            </a:extLst>
          </p:cNvPr>
          <p:cNvSpPr>
            <a:spLocks noGrp="1"/>
          </p:cNvSpPr>
          <p:nvPr>
            <p:ph idx="1"/>
          </p:nvPr>
        </p:nvSpPr>
        <p:spPr/>
        <p:txBody>
          <a:bodyPr>
            <a:normAutofit/>
          </a:bodyPr>
          <a:lstStyle/>
          <a:p>
            <a:r>
              <a:rPr lang="en-US" sz="2000" dirty="0"/>
              <a:t>Begin with a check in of how supervisee is feeling</a:t>
            </a:r>
          </a:p>
          <a:p>
            <a:r>
              <a:rPr lang="en-US" sz="2000" dirty="0"/>
              <a:t>Adapt activities to match supervisee concerns</a:t>
            </a:r>
          </a:p>
          <a:p>
            <a:r>
              <a:rPr lang="en-US" sz="2000" dirty="0"/>
              <a:t>Engage at the cognitive level and the affective level</a:t>
            </a:r>
          </a:p>
          <a:p>
            <a:r>
              <a:rPr lang="en-US" sz="2000" dirty="0"/>
              <a:t>Focus on process to force new perspective taking</a:t>
            </a:r>
          </a:p>
          <a:p>
            <a:r>
              <a:rPr lang="en-US" sz="2000" dirty="0"/>
              <a:t>Reflection of supervisee experience in sessions—emphasize self-examination of assumptions, interactions and operating premises</a:t>
            </a:r>
          </a:p>
          <a:p>
            <a:r>
              <a:rPr lang="en-US" sz="2000" dirty="0"/>
              <a:t>Balance between support and challenge for growth</a:t>
            </a:r>
          </a:p>
          <a:p>
            <a:r>
              <a:rPr lang="en-US" sz="2000" dirty="0"/>
              <a:t>Supervision consistency for first year</a:t>
            </a:r>
          </a:p>
        </p:txBody>
      </p:sp>
    </p:spTree>
    <p:extLst>
      <p:ext uri="{BB962C8B-B14F-4D97-AF65-F5344CB8AC3E}">
        <p14:creationId xmlns:p14="http://schemas.microsoft.com/office/powerpoint/2010/main" val="1691879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1B430-A640-4772-977C-17350575EBC4}"/>
              </a:ext>
            </a:extLst>
          </p:cNvPr>
          <p:cNvSpPr>
            <a:spLocks noGrp="1"/>
          </p:cNvSpPr>
          <p:nvPr>
            <p:ph type="title"/>
          </p:nvPr>
        </p:nvSpPr>
        <p:spPr/>
        <p:txBody>
          <a:bodyPr/>
          <a:lstStyle/>
          <a:p>
            <a:r>
              <a:rPr lang="en-US" dirty="0"/>
              <a:t>Post Modern supervision models</a:t>
            </a:r>
          </a:p>
        </p:txBody>
      </p:sp>
      <p:sp>
        <p:nvSpPr>
          <p:cNvPr id="3" name="Content Placeholder 2">
            <a:extLst>
              <a:ext uri="{FF2B5EF4-FFF2-40B4-BE49-F238E27FC236}">
                <a16:creationId xmlns:a16="http://schemas.microsoft.com/office/drawing/2014/main" id="{E014B834-64DE-42CD-AC59-BAFCEA4F0F94}"/>
              </a:ext>
            </a:extLst>
          </p:cNvPr>
          <p:cNvSpPr>
            <a:spLocks noGrp="1"/>
          </p:cNvSpPr>
          <p:nvPr>
            <p:ph idx="1"/>
          </p:nvPr>
        </p:nvSpPr>
        <p:spPr/>
        <p:txBody>
          <a:bodyPr>
            <a:normAutofit/>
          </a:bodyPr>
          <a:lstStyle/>
          <a:p>
            <a:r>
              <a:rPr lang="en-US" sz="2400" dirty="0"/>
              <a:t>Focuses on strengths rather than problems</a:t>
            </a:r>
          </a:p>
          <a:p>
            <a:r>
              <a:rPr lang="en-US" sz="2400" dirty="0"/>
              <a:t>Focuses on meaning and individual viewpoints</a:t>
            </a:r>
          </a:p>
          <a:p>
            <a:r>
              <a:rPr lang="en-US" sz="2400" dirty="0"/>
              <a:t>Considers the changing dynamic within language and interactions and the effect on reality and truth</a:t>
            </a:r>
          </a:p>
          <a:p>
            <a:r>
              <a:rPr lang="en-US" sz="2400" dirty="0"/>
              <a:t>Sees reality and truth through the eyes of the supervisee (who sees this through the eyes of the client)</a:t>
            </a:r>
          </a:p>
          <a:p>
            <a:r>
              <a:rPr lang="en-US" sz="2400" dirty="0"/>
              <a:t>Social construction based on life experiences</a:t>
            </a:r>
          </a:p>
        </p:txBody>
      </p:sp>
    </p:spTree>
    <p:extLst>
      <p:ext uri="{BB962C8B-B14F-4D97-AF65-F5344CB8AC3E}">
        <p14:creationId xmlns:p14="http://schemas.microsoft.com/office/powerpoint/2010/main" val="1721657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181FC-2D90-4DC3-B082-0EE2B895DDC4}"/>
              </a:ext>
            </a:extLst>
          </p:cNvPr>
          <p:cNvSpPr>
            <a:spLocks noGrp="1"/>
          </p:cNvSpPr>
          <p:nvPr>
            <p:ph type="title"/>
          </p:nvPr>
        </p:nvSpPr>
        <p:spPr/>
        <p:txBody>
          <a:bodyPr/>
          <a:lstStyle/>
          <a:p>
            <a:r>
              <a:rPr lang="en-US" dirty="0"/>
              <a:t>Themes of postmodern supervision</a:t>
            </a:r>
          </a:p>
        </p:txBody>
      </p:sp>
      <p:sp>
        <p:nvSpPr>
          <p:cNvPr id="3" name="Content Placeholder 2">
            <a:extLst>
              <a:ext uri="{FF2B5EF4-FFF2-40B4-BE49-F238E27FC236}">
                <a16:creationId xmlns:a16="http://schemas.microsoft.com/office/drawing/2014/main" id="{B226CF1E-A874-4E3F-A525-957610C968F5}"/>
              </a:ext>
            </a:extLst>
          </p:cNvPr>
          <p:cNvSpPr>
            <a:spLocks noGrp="1"/>
          </p:cNvSpPr>
          <p:nvPr>
            <p:ph idx="1"/>
          </p:nvPr>
        </p:nvSpPr>
        <p:spPr/>
        <p:txBody>
          <a:bodyPr/>
          <a:lstStyle/>
          <a:p>
            <a:r>
              <a:rPr lang="en-US" sz="2400" dirty="0"/>
              <a:t>Increased focus on language in supervision</a:t>
            </a:r>
          </a:p>
          <a:p>
            <a:r>
              <a:rPr lang="en-US" sz="2400" dirty="0"/>
              <a:t>Value of strength-based approaches</a:t>
            </a:r>
          </a:p>
          <a:p>
            <a:r>
              <a:rPr lang="en-US" sz="2400" dirty="0"/>
              <a:t>Removing the hierarchy in the supervisory relationship</a:t>
            </a:r>
          </a:p>
          <a:p>
            <a:pPr marL="0" indent="0">
              <a:buNone/>
            </a:pPr>
            <a:endParaRPr lang="en-US" dirty="0"/>
          </a:p>
          <a:p>
            <a:endParaRPr lang="en-US" dirty="0"/>
          </a:p>
        </p:txBody>
      </p:sp>
    </p:spTree>
    <p:extLst>
      <p:ext uri="{BB962C8B-B14F-4D97-AF65-F5344CB8AC3E}">
        <p14:creationId xmlns:p14="http://schemas.microsoft.com/office/powerpoint/2010/main" val="2475033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5CBCC-EF58-4C24-BDA8-8AEC4F51A8C9}"/>
              </a:ext>
            </a:extLst>
          </p:cNvPr>
          <p:cNvSpPr>
            <a:spLocks noGrp="1"/>
          </p:cNvSpPr>
          <p:nvPr>
            <p:ph type="title"/>
          </p:nvPr>
        </p:nvSpPr>
        <p:spPr/>
        <p:txBody>
          <a:bodyPr/>
          <a:lstStyle/>
          <a:p>
            <a:r>
              <a:rPr lang="en-US" dirty="0"/>
              <a:t>What is the benefit?</a:t>
            </a:r>
          </a:p>
        </p:txBody>
      </p:sp>
      <p:sp>
        <p:nvSpPr>
          <p:cNvPr id="3" name="Content Placeholder 2">
            <a:extLst>
              <a:ext uri="{FF2B5EF4-FFF2-40B4-BE49-F238E27FC236}">
                <a16:creationId xmlns:a16="http://schemas.microsoft.com/office/drawing/2014/main" id="{2E42BB99-1532-4353-A851-3C10DADB9C3A}"/>
              </a:ext>
            </a:extLst>
          </p:cNvPr>
          <p:cNvSpPr>
            <a:spLocks noGrp="1"/>
          </p:cNvSpPr>
          <p:nvPr>
            <p:ph idx="1"/>
          </p:nvPr>
        </p:nvSpPr>
        <p:spPr/>
        <p:txBody>
          <a:bodyPr>
            <a:normAutofit/>
          </a:bodyPr>
          <a:lstStyle/>
          <a:p>
            <a:r>
              <a:rPr lang="en-US" sz="2400" dirty="0"/>
              <a:t>Create an environment that promotes supervisees to gain more clinical insight</a:t>
            </a:r>
          </a:p>
          <a:p>
            <a:r>
              <a:rPr lang="en-US" sz="2400" dirty="0"/>
              <a:t>Increase their internal motivation to take ownership of their growth and acquisition of knowledge</a:t>
            </a:r>
          </a:p>
          <a:p>
            <a:r>
              <a:rPr lang="en-US" sz="2400" dirty="0"/>
              <a:t>Still have to balance and always address harmful therapeutic ignorance</a:t>
            </a:r>
          </a:p>
        </p:txBody>
      </p:sp>
    </p:spTree>
    <p:extLst>
      <p:ext uri="{BB962C8B-B14F-4D97-AF65-F5344CB8AC3E}">
        <p14:creationId xmlns:p14="http://schemas.microsoft.com/office/powerpoint/2010/main" val="48299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Defining Clinical Supervision</a:t>
            </a:r>
            <a:br>
              <a:rPr lang="en-US" dirty="0"/>
            </a:br>
            <a:r>
              <a:rPr lang="en-US" dirty="0"/>
              <a:t>	</a:t>
            </a:r>
          </a:p>
        </p:txBody>
      </p:sp>
      <p:sp>
        <p:nvSpPr>
          <p:cNvPr id="3" name="Content Placeholder 2"/>
          <p:cNvSpPr>
            <a:spLocks noGrp="1"/>
          </p:cNvSpPr>
          <p:nvPr>
            <p:ph idx="1"/>
          </p:nvPr>
        </p:nvSpPr>
        <p:spPr>
          <a:xfrm>
            <a:off x="2589212" y="1540188"/>
            <a:ext cx="8911687" cy="4693701"/>
          </a:xfrm>
        </p:spPr>
        <p:txBody>
          <a:bodyPr anchor="t">
            <a:normAutofit fontScale="92500"/>
          </a:bodyPr>
          <a:lstStyle/>
          <a:p>
            <a:pPr marL="0" indent="0">
              <a:buNone/>
            </a:pPr>
            <a:r>
              <a:rPr lang="en-US" sz="2400" dirty="0"/>
              <a:t>Bernard and Goodyear (1998) offer this definition that has come to be accepted within the counseling profession: </a:t>
            </a:r>
          </a:p>
          <a:p>
            <a:r>
              <a:rPr lang="en-US" sz="2400" dirty="0"/>
              <a:t>“Supervision is an intervention that is provided by a senior member of a profession to a junior member or members of that same profession. This relationship is </a:t>
            </a:r>
            <a:r>
              <a:rPr lang="en-US" sz="2400" b="1" dirty="0"/>
              <a:t>evaluative</a:t>
            </a:r>
            <a:r>
              <a:rPr lang="en-US" sz="2400" dirty="0"/>
              <a:t>, extends over time, and has the simultaneous purposes of </a:t>
            </a:r>
            <a:r>
              <a:rPr lang="en-US" sz="2400" b="1" dirty="0"/>
              <a:t>enhancing the professional functioning </a:t>
            </a:r>
            <a:r>
              <a:rPr lang="en-US" sz="2400" dirty="0"/>
              <a:t>of the junior member(s), monitoring the quality of professional services offered to the clients she, he, or they see(s), and serving as a gatekeeper of those who are to enter the particular profession.”</a:t>
            </a:r>
            <a:endParaRPr lang="en-US" sz="2400" dirty="0">
              <a:solidFill>
                <a:srgbClr val="000000"/>
              </a:solidFill>
            </a:endParaRPr>
          </a:p>
          <a:p>
            <a:endParaRPr lang="en-US" sz="2400" dirty="0">
              <a:solidFill>
                <a:srgbClr val="000000"/>
              </a:solidFill>
            </a:endParaRPr>
          </a:p>
          <a:p>
            <a:pPr marL="0" indent="0">
              <a:buNone/>
            </a:pPr>
            <a:r>
              <a:rPr lang="en-US" sz="2400" dirty="0">
                <a:solidFill>
                  <a:srgbClr val="000000"/>
                </a:solidFill>
              </a:rPr>
              <a:t>			</a:t>
            </a:r>
            <a:endParaRPr lang="en-US" sz="1800" dirty="0">
              <a:solidFill>
                <a:srgbClr val="000000"/>
              </a:solidFill>
            </a:endParaRPr>
          </a:p>
        </p:txBody>
      </p:sp>
    </p:spTree>
    <p:extLst>
      <p:ext uri="{BB962C8B-B14F-4D97-AF65-F5344CB8AC3E}">
        <p14:creationId xmlns:p14="http://schemas.microsoft.com/office/powerpoint/2010/main" val="3971150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E0E28-D4EF-4587-94BE-BD266A9CBEB7}"/>
              </a:ext>
            </a:extLst>
          </p:cNvPr>
          <p:cNvSpPr>
            <a:spLocks noGrp="1"/>
          </p:cNvSpPr>
          <p:nvPr>
            <p:ph type="title"/>
          </p:nvPr>
        </p:nvSpPr>
        <p:spPr/>
        <p:txBody>
          <a:bodyPr/>
          <a:lstStyle/>
          <a:p>
            <a:r>
              <a:rPr lang="en-US" dirty="0"/>
              <a:t>Narrative supervision</a:t>
            </a:r>
          </a:p>
        </p:txBody>
      </p:sp>
      <p:sp>
        <p:nvSpPr>
          <p:cNvPr id="3" name="Content Placeholder 2">
            <a:extLst>
              <a:ext uri="{FF2B5EF4-FFF2-40B4-BE49-F238E27FC236}">
                <a16:creationId xmlns:a16="http://schemas.microsoft.com/office/drawing/2014/main" id="{F85A5A47-4E04-4A30-882C-DD986C9A0A8D}"/>
              </a:ext>
            </a:extLst>
          </p:cNvPr>
          <p:cNvSpPr>
            <a:spLocks noGrp="1"/>
          </p:cNvSpPr>
          <p:nvPr>
            <p:ph idx="1"/>
          </p:nvPr>
        </p:nvSpPr>
        <p:spPr>
          <a:xfrm>
            <a:off x="2589212" y="1500809"/>
            <a:ext cx="8661884" cy="4410413"/>
          </a:xfrm>
        </p:spPr>
        <p:txBody>
          <a:bodyPr/>
          <a:lstStyle/>
          <a:p>
            <a:r>
              <a:rPr lang="en-US" sz="2400" dirty="0"/>
              <a:t>Like narrative therapy</a:t>
            </a:r>
          </a:p>
          <a:p>
            <a:r>
              <a:rPr lang="en-US" sz="2400" dirty="0"/>
              <a:t>Focus on meaning and story---increases understanding, perspective and possibilities thinking</a:t>
            </a:r>
          </a:p>
          <a:p>
            <a:r>
              <a:rPr lang="en-US" sz="2400" dirty="0"/>
              <a:t>Honors supervisees personal experiences</a:t>
            </a:r>
          </a:p>
          <a:p>
            <a:r>
              <a:rPr lang="en-US" sz="2400" dirty="0"/>
              <a:t>Allows supervisees to connect experiences with significant relationships previously in their life</a:t>
            </a:r>
          </a:p>
          <a:p>
            <a:r>
              <a:rPr lang="en-US" sz="2400" dirty="0"/>
              <a:t>Fosters networks of supervisees/counselors who share stories and experiences ----sense of community </a:t>
            </a:r>
          </a:p>
          <a:p>
            <a:endParaRPr lang="en-US" dirty="0"/>
          </a:p>
        </p:txBody>
      </p:sp>
    </p:spTree>
    <p:extLst>
      <p:ext uri="{BB962C8B-B14F-4D97-AF65-F5344CB8AC3E}">
        <p14:creationId xmlns:p14="http://schemas.microsoft.com/office/powerpoint/2010/main" val="1975566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D41E2-6EFD-4E49-BF36-1862D12F5677}"/>
              </a:ext>
            </a:extLst>
          </p:cNvPr>
          <p:cNvSpPr>
            <a:spLocks noGrp="1"/>
          </p:cNvSpPr>
          <p:nvPr>
            <p:ph type="title"/>
          </p:nvPr>
        </p:nvSpPr>
        <p:spPr/>
        <p:txBody>
          <a:bodyPr/>
          <a:lstStyle/>
          <a:p>
            <a:r>
              <a:rPr lang="en-US" dirty="0"/>
              <a:t>Solution focused model</a:t>
            </a:r>
          </a:p>
        </p:txBody>
      </p:sp>
      <p:sp>
        <p:nvSpPr>
          <p:cNvPr id="3" name="Content Placeholder 2">
            <a:extLst>
              <a:ext uri="{FF2B5EF4-FFF2-40B4-BE49-F238E27FC236}">
                <a16:creationId xmlns:a16="http://schemas.microsoft.com/office/drawing/2014/main" id="{A7DFCD44-BE06-4CA7-9FD8-8EF86EE0E0DE}"/>
              </a:ext>
            </a:extLst>
          </p:cNvPr>
          <p:cNvSpPr>
            <a:spLocks noGrp="1"/>
          </p:cNvSpPr>
          <p:nvPr>
            <p:ph idx="1"/>
          </p:nvPr>
        </p:nvSpPr>
        <p:spPr/>
        <p:txBody>
          <a:bodyPr>
            <a:noAutofit/>
          </a:bodyPr>
          <a:lstStyle/>
          <a:p>
            <a:r>
              <a:rPr lang="en-US" sz="2400" dirty="0"/>
              <a:t>Focuses on strengths, competencies, successes</a:t>
            </a:r>
          </a:p>
          <a:p>
            <a:r>
              <a:rPr lang="en-US" sz="2400" dirty="0"/>
              <a:t>Supervisee explores ways to increase successful behaviors and interventions</a:t>
            </a:r>
          </a:p>
          <a:p>
            <a:r>
              <a:rPr lang="en-US" sz="2400" dirty="0"/>
              <a:t>Use clinical education when needed to address goals or concerns that supervisee cannot reach on their own</a:t>
            </a:r>
          </a:p>
          <a:p>
            <a:r>
              <a:rPr lang="en-US" sz="2400" dirty="0"/>
              <a:t>Practical goal setting and monitoring movement and development toward goals</a:t>
            </a:r>
          </a:p>
          <a:p>
            <a:r>
              <a:rPr lang="en-US" sz="2400" dirty="0"/>
              <a:t>Intentional use of success words, change talk or language of change</a:t>
            </a:r>
          </a:p>
        </p:txBody>
      </p:sp>
    </p:spTree>
    <p:extLst>
      <p:ext uri="{BB962C8B-B14F-4D97-AF65-F5344CB8AC3E}">
        <p14:creationId xmlns:p14="http://schemas.microsoft.com/office/powerpoint/2010/main" val="3483386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EA734-641E-4591-B1AE-6F2190754152}"/>
              </a:ext>
            </a:extLst>
          </p:cNvPr>
          <p:cNvSpPr>
            <a:spLocks noGrp="1"/>
          </p:cNvSpPr>
          <p:nvPr>
            <p:ph type="title"/>
          </p:nvPr>
        </p:nvSpPr>
        <p:spPr/>
        <p:txBody>
          <a:bodyPr/>
          <a:lstStyle/>
          <a:p>
            <a:r>
              <a:rPr lang="en-US" dirty="0"/>
              <a:t>What is your supervision style</a:t>
            </a:r>
          </a:p>
        </p:txBody>
      </p:sp>
      <p:sp>
        <p:nvSpPr>
          <p:cNvPr id="3" name="Content Placeholder 2">
            <a:extLst>
              <a:ext uri="{FF2B5EF4-FFF2-40B4-BE49-F238E27FC236}">
                <a16:creationId xmlns:a16="http://schemas.microsoft.com/office/drawing/2014/main" id="{B2E9BFED-C491-4AEE-B304-2436079CC690}"/>
              </a:ext>
            </a:extLst>
          </p:cNvPr>
          <p:cNvSpPr>
            <a:spLocks noGrp="1"/>
          </p:cNvSpPr>
          <p:nvPr>
            <p:ph idx="1"/>
          </p:nvPr>
        </p:nvSpPr>
        <p:spPr/>
        <p:txBody>
          <a:bodyPr/>
          <a:lstStyle/>
          <a:p>
            <a:r>
              <a:rPr lang="en-US" dirty="0"/>
              <a:t>Supervision Style Inventory</a:t>
            </a:r>
          </a:p>
          <a:p>
            <a:r>
              <a:rPr lang="en-US" dirty="0"/>
              <a:t>Self-Assessment of Supervision-Related Knowledge and Skills</a:t>
            </a:r>
          </a:p>
          <a:p>
            <a:r>
              <a:rPr lang="en-US" dirty="0"/>
              <a:t>Supervisory Working Alliance Inventory: Supervisor Form</a:t>
            </a:r>
          </a:p>
        </p:txBody>
      </p:sp>
    </p:spTree>
    <p:extLst>
      <p:ext uri="{BB962C8B-B14F-4D97-AF65-F5344CB8AC3E}">
        <p14:creationId xmlns:p14="http://schemas.microsoft.com/office/powerpoint/2010/main" val="26907180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CCB1A-4E53-42DA-AF91-F40D70653C24}"/>
              </a:ext>
            </a:extLst>
          </p:cNvPr>
          <p:cNvSpPr>
            <a:spLocks noGrp="1"/>
          </p:cNvSpPr>
          <p:nvPr>
            <p:ph type="title"/>
          </p:nvPr>
        </p:nvSpPr>
        <p:spPr/>
        <p:txBody>
          <a:bodyPr/>
          <a:lstStyle/>
          <a:p>
            <a:r>
              <a:rPr lang="en-US" dirty="0"/>
              <a:t>Are you a beginner or an expert?</a:t>
            </a:r>
          </a:p>
        </p:txBody>
      </p:sp>
      <p:sp>
        <p:nvSpPr>
          <p:cNvPr id="4" name="Text Placeholder 3">
            <a:extLst>
              <a:ext uri="{FF2B5EF4-FFF2-40B4-BE49-F238E27FC236}">
                <a16:creationId xmlns:a16="http://schemas.microsoft.com/office/drawing/2014/main" id="{F25AEB38-A011-46EF-8DE0-FBB6BD70D7F8}"/>
              </a:ext>
            </a:extLst>
          </p:cNvPr>
          <p:cNvSpPr>
            <a:spLocks noGrp="1"/>
          </p:cNvSpPr>
          <p:nvPr>
            <p:ph type="body" idx="1"/>
          </p:nvPr>
        </p:nvSpPr>
        <p:spPr/>
        <p:txBody>
          <a:bodyPr/>
          <a:lstStyle/>
          <a:p>
            <a:r>
              <a:rPr lang="en-US" dirty="0"/>
              <a:t>beginner</a:t>
            </a:r>
          </a:p>
        </p:txBody>
      </p:sp>
      <p:sp>
        <p:nvSpPr>
          <p:cNvPr id="3" name="Content Placeholder 2">
            <a:extLst>
              <a:ext uri="{FF2B5EF4-FFF2-40B4-BE49-F238E27FC236}">
                <a16:creationId xmlns:a16="http://schemas.microsoft.com/office/drawing/2014/main" id="{EFC9D0CA-28F1-40FA-8FCA-5546E882AF1A}"/>
              </a:ext>
            </a:extLst>
          </p:cNvPr>
          <p:cNvSpPr>
            <a:spLocks noGrp="1"/>
          </p:cNvSpPr>
          <p:nvPr>
            <p:ph sz="half" idx="2"/>
          </p:nvPr>
        </p:nvSpPr>
        <p:spPr/>
        <p:txBody>
          <a:bodyPr>
            <a:normAutofit fontScale="70000" lnSpcReduction="20000"/>
          </a:bodyPr>
          <a:lstStyle/>
          <a:p>
            <a:pPr marL="0" indent="0">
              <a:buNone/>
            </a:pPr>
            <a:endParaRPr lang="en-US" sz="1200" dirty="0"/>
          </a:p>
          <a:p>
            <a:pPr marL="0" indent="0">
              <a:buNone/>
            </a:pPr>
            <a:r>
              <a:rPr lang="en-US" sz="2800" dirty="0"/>
              <a:t>Lower confidence</a:t>
            </a:r>
          </a:p>
          <a:p>
            <a:pPr marL="0" indent="0">
              <a:buNone/>
            </a:pPr>
            <a:r>
              <a:rPr lang="en-US" sz="2800" dirty="0"/>
              <a:t>question own ability</a:t>
            </a:r>
          </a:p>
          <a:p>
            <a:pPr marL="0" indent="0">
              <a:buNone/>
            </a:pPr>
            <a:r>
              <a:rPr lang="en-US" sz="2800" dirty="0"/>
              <a:t>anxious</a:t>
            </a:r>
          </a:p>
          <a:p>
            <a:pPr marL="0" indent="0">
              <a:buNone/>
            </a:pPr>
            <a:r>
              <a:rPr lang="en-US" sz="2800" dirty="0"/>
              <a:t>often feel overwhelmed</a:t>
            </a:r>
          </a:p>
          <a:p>
            <a:pPr marL="0" indent="0">
              <a:buNone/>
            </a:pPr>
            <a:r>
              <a:rPr lang="en-US" sz="2800" dirty="0"/>
              <a:t>Not self aware of style, motivation or impact</a:t>
            </a:r>
          </a:p>
          <a:p>
            <a:pPr marL="0" indent="0">
              <a:buNone/>
            </a:pPr>
            <a:r>
              <a:rPr lang="en-US" sz="2800" dirty="0"/>
              <a:t>More concrete and focused on tasks</a:t>
            </a:r>
          </a:p>
          <a:p>
            <a:pPr marL="0" indent="0">
              <a:buNone/>
            </a:pPr>
            <a:endParaRPr lang="en-US" sz="1200" dirty="0"/>
          </a:p>
          <a:p>
            <a:pPr marL="0" indent="0">
              <a:buNone/>
            </a:pPr>
            <a:r>
              <a:rPr lang="en-US" sz="1200" dirty="0"/>
              <a:t>Kremer, G. (2020). </a:t>
            </a:r>
            <a:endParaRPr lang="en-US" dirty="0"/>
          </a:p>
        </p:txBody>
      </p:sp>
      <p:sp>
        <p:nvSpPr>
          <p:cNvPr id="5" name="Text Placeholder 4">
            <a:extLst>
              <a:ext uri="{FF2B5EF4-FFF2-40B4-BE49-F238E27FC236}">
                <a16:creationId xmlns:a16="http://schemas.microsoft.com/office/drawing/2014/main" id="{0C86D844-0E98-43F9-8011-A2824373215E}"/>
              </a:ext>
            </a:extLst>
          </p:cNvPr>
          <p:cNvSpPr>
            <a:spLocks noGrp="1"/>
          </p:cNvSpPr>
          <p:nvPr>
            <p:ph type="body" sz="quarter" idx="3"/>
          </p:nvPr>
        </p:nvSpPr>
        <p:spPr/>
        <p:txBody>
          <a:bodyPr/>
          <a:lstStyle/>
          <a:p>
            <a:r>
              <a:rPr lang="en-US" dirty="0"/>
              <a:t>expert</a:t>
            </a:r>
          </a:p>
        </p:txBody>
      </p:sp>
      <p:sp>
        <p:nvSpPr>
          <p:cNvPr id="6" name="Content Placeholder 5">
            <a:extLst>
              <a:ext uri="{FF2B5EF4-FFF2-40B4-BE49-F238E27FC236}">
                <a16:creationId xmlns:a16="http://schemas.microsoft.com/office/drawing/2014/main" id="{5645C006-7D02-4C8A-A4DD-E23BDCE2C23D}"/>
              </a:ext>
            </a:extLst>
          </p:cNvPr>
          <p:cNvSpPr>
            <a:spLocks noGrp="1"/>
          </p:cNvSpPr>
          <p:nvPr>
            <p:ph sz="quarter" idx="4"/>
          </p:nvPr>
        </p:nvSpPr>
        <p:spPr/>
        <p:txBody>
          <a:bodyPr>
            <a:noAutofit/>
          </a:bodyPr>
          <a:lstStyle/>
          <a:p>
            <a:pPr marL="0" indent="0">
              <a:buNone/>
            </a:pPr>
            <a:r>
              <a:rPr lang="en-US" sz="2000" dirty="0"/>
              <a:t>Confident</a:t>
            </a:r>
          </a:p>
          <a:p>
            <a:pPr marL="0" indent="0">
              <a:buNone/>
            </a:pPr>
            <a:r>
              <a:rPr lang="en-US" sz="2000" dirty="0"/>
              <a:t>Effective</a:t>
            </a:r>
          </a:p>
          <a:p>
            <a:pPr marL="0" indent="0">
              <a:buNone/>
            </a:pPr>
            <a:r>
              <a:rPr lang="en-US" sz="2000" dirty="0"/>
              <a:t>Competent</a:t>
            </a:r>
          </a:p>
          <a:p>
            <a:pPr marL="0" indent="0">
              <a:buNone/>
            </a:pPr>
            <a:r>
              <a:rPr lang="en-US" sz="2000" dirty="0"/>
              <a:t>Mistakes are part of being human</a:t>
            </a:r>
          </a:p>
          <a:p>
            <a:pPr marL="0" indent="0">
              <a:buNone/>
            </a:pPr>
            <a:r>
              <a:rPr lang="en-US" sz="2000" dirty="0"/>
              <a:t>Meaningful, useful style</a:t>
            </a:r>
          </a:p>
          <a:p>
            <a:pPr marL="0" indent="0">
              <a:buNone/>
            </a:pPr>
            <a:r>
              <a:rPr lang="en-US" sz="2000" dirty="0"/>
              <a:t>Comfortable with any supervisee</a:t>
            </a:r>
          </a:p>
          <a:p>
            <a:pPr marL="0" indent="0">
              <a:buNone/>
            </a:pPr>
            <a:r>
              <a:rPr lang="en-US" sz="2000" dirty="0"/>
              <a:t>Flexible, able to shift between models and domains</a:t>
            </a:r>
          </a:p>
        </p:txBody>
      </p:sp>
    </p:spTree>
    <p:extLst>
      <p:ext uri="{BB962C8B-B14F-4D97-AF65-F5344CB8AC3E}">
        <p14:creationId xmlns:p14="http://schemas.microsoft.com/office/powerpoint/2010/main" val="3660894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17AD0-ACF4-411B-BC49-812CEF175DB3}"/>
              </a:ext>
            </a:extLst>
          </p:cNvPr>
          <p:cNvSpPr>
            <a:spLocks noGrp="1"/>
          </p:cNvSpPr>
          <p:nvPr>
            <p:ph type="title"/>
          </p:nvPr>
        </p:nvSpPr>
        <p:spPr/>
        <p:txBody>
          <a:bodyPr/>
          <a:lstStyle/>
          <a:p>
            <a:r>
              <a:rPr lang="en-US" dirty="0"/>
              <a:t>Expert supervisors</a:t>
            </a:r>
          </a:p>
        </p:txBody>
      </p:sp>
      <p:sp>
        <p:nvSpPr>
          <p:cNvPr id="3" name="Content Placeholder 2">
            <a:extLst>
              <a:ext uri="{FF2B5EF4-FFF2-40B4-BE49-F238E27FC236}">
                <a16:creationId xmlns:a16="http://schemas.microsoft.com/office/drawing/2014/main" id="{24E3A54B-F9AB-45D5-9043-5DADFF2DCD14}"/>
              </a:ext>
            </a:extLst>
          </p:cNvPr>
          <p:cNvSpPr>
            <a:spLocks noGrp="1"/>
          </p:cNvSpPr>
          <p:nvPr>
            <p:ph idx="1"/>
          </p:nvPr>
        </p:nvSpPr>
        <p:spPr/>
        <p:txBody>
          <a:bodyPr/>
          <a:lstStyle/>
          <a:p>
            <a:pPr marL="0" indent="0">
              <a:buNone/>
            </a:pPr>
            <a:r>
              <a:rPr lang="en-US" dirty="0"/>
              <a:t>	Attend to the supervisory relationship</a:t>
            </a:r>
          </a:p>
          <a:p>
            <a:pPr marL="0" indent="0">
              <a:buNone/>
            </a:pPr>
            <a:r>
              <a:rPr lang="en-US" dirty="0"/>
              <a:t>Balance direct with supportive as situation indicates</a:t>
            </a:r>
          </a:p>
          <a:p>
            <a:pPr marL="0" indent="0">
              <a:buNone/>
            </a:pPr>
            <a:r>
              <a:rPr lang="en-US" dirty="0"/>
              <a:t>More time on gathering info, understanding supervisee’s dilemmas</a:t>
            </a:r>
          </a:p>
          <a:p>
            <a:pPr marL="0" indent="0">
              <a:buNone/>
            </a:pPr>
            <a:r>
              <a:rPr lang="en-US" dirty="0"/>
              <a:t>More reflective</a:t>
            </a:r>
          </a:p>
          <a:p>
            <a:pPr marL="0" indent="0">
              <a:buNone/>
            </a:pPr>
            <a:r>
              <a:rPr lang="en-US" dirty="0"/>
              <a:t>Able to examine own approach to supervision</a:t>
            </a:r>
          </a:p>
        </p:txBody>
      </p:sp>
    </p:spTree>
    <p:extLst>
      <p:ext uri="{BB962C8B-B14F-4D97-AF65-F5344CB8AC3E}">
        <p14:creationId xmlns:p14="http://schemas.microsoft.com/office/powerpoint/2010/main" val="2637047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1E5C7-76E3-445E-B0B2-72A6C992A38E}"/>
              </a:ext>
            </a:extLst>
          </p:cNvPr>
          <p:cNvSpPr>
            <a:spLocks noGrp="1"/>
          </p:cNvSpPr>
          <p:nvPr>
            <p:ph type="title"/>
          </p:nvPr>
        </p:nvSpPr>
        <p:spPr/>
        <p:txBody>
          <a:bodyPr/>
          <a:lstStyle/>
          <a:p>
            <a:r>
              <a:rPr lang="en-US" dirty="0"/>
              <a:t>Knowledge of beginner and expert</a:t>
            </a:r>
          </a:p>
        </p:txBody>
      </p:sp>
      <p:sp>
        <p:nvSpPr>
          <p:cNvPr id="3" name="Content Placeholder 2">
            <a:extLst>
              <a:ext uri="{FF2B5EF4-FFF2-40B4-BE49-F238E27FC236}">
                <a16:creationId xmlns:a16="http://schemas.microsoft.com/office/drawing/2014/main" id="{6B9BE99B-EF70-48F0-84AF-3C889E536731}"/>
              </a:ext>
            </a:extLst>
          </p:cNvPr>
          <p:cNvSpPr>
            <a:spLocks noGrp="1"/>
          </p:cNvSpPr>
          <p:nvPr>
            <p:ph idx="1"/>
          </p:nvPr>
        </p:nvSpPr>
        <p:spPr/>
        <p:txBody>
          <a:bodyPr/>
          <a:lstStyle/>
          <a:p>
            <a:r>
              <a:rPr lang="en-US" dirty="0"/>
              <a:t>Declarative knowledge—factual and stored in memory.  It is descriptive.  More elementary and static</a:t>
            </a:r>
          </a:p>
          <a:p>
            <a:r>
              <a:rPr lang="en-US" dirty="0"/>
              <a:t>Procedural Knowledge– functionally organized information.  Looks at the “how”; reason, problem solving, decision making.  It is a higher level of thinking</a:t>
            </a:r>
          </a:p>
          <a:p>
            <a:endParaRPr lang="en-US" dirty="0"/>
          </a:p>
          <a:p>
            <a:pPr marL="0" indent="0">
              <a:buNone/>
            </a:pPr>
            <a:r>
              <a:rPr lang="en-US" dirty="0"/>
              <a:t>Beginner supervisors engage in more declarative knowledge and experts use more procedural knowledge</a:t>
            </a:r>
          </a:p>
          <a:p>
            <a:pPr marL="0" indent="0">
              <a:buNone/>
            </a:pPr>
            <a:r>
              <a:rPr lang="en-US" dirty="0"/>
              <a:t>Beginners are more focused on structure and specificity </a:t>
            </a:r>
          </a:p>
          <a:p>
            <a:pPr marL="0" indent="0">
              <a:buNone/>
            </a:pPr>
            <a:r>
              <a:rPr lang="en-US" dirty="0"/>
              <a:t>Experts focus on the process of clinical practice.</a:t>
            </a:r>
          </a:p>
        </p:txBody>
      </p:sp>
    </p:spTree>
    <p:extLst>
      <p:ext uri="{BB962C8B-B14F-4D97-AF65-F5344CB8AC3E}">
        <p14:creationId xmlns:p14="http://schemas.microsoft.com/office/powerpoint/2010/main" val="722121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F4ED82-2310-40E2-88F8-C72AC51971F2}"/>
              </a:ext>
            </a:extLst>
          </p:cNvPr>
          <p:cNvPicPr/>
          <p:nvPr/>
        </p:nvPicPr>
        <p:blipFill>
          <a:blip r:embed="rId2"/>
          <a:stretch>
            <a:fillRect/>
          </a:stretch>
        </p:blipFill>
        <p:spPr>
          <a:xfrm>
            <a:off x="-51619" y="0"/>
            <a:ext cx="12484509" cy="6857999"/>
          </a:xfrm>
          <a:prstGeom prst="rect">
            <a:avLst/>
          </a:prstGeom>
        </p:spPr>
      </p:pic>
    </p:spTree>
    <p:extLst>
      <p:ext uri="{BB962C8B-B14F-4D97-AF65-F5344CB8AC3E}">
        <p14:creationId xmlns:p14="http://schemas.microsoft.com/office/powerpoint/2010/main" val="2754676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C54D04-57B6-4D41-8DD8-E74B21CABB56}"/>
              </a:ext>
            </a:extLst>
          </p:cNvPr>
          <p:cNvPicPr/>
          <p:nvPr/>
        </p:nvPicPr>
        <p:blipFill>
          <a:blip r:embed="rId3"/>
          <a:stretch>
            <a:fillRect/>
          </a:stretch>
        </p:blipFill>
        <p:spPr>
          <a:xfrm>
            <a:off x="-110613" y="1"/>
            <a:ext cx="12521381" cy="6806380"/>
          </a:xfrm>
          <a:prstGeom prst="rect">
            <a:avLst/>
          </a:prstGeom>
        </p:spPr>
      </p:pic>
    </p:spTree>
    <p:extLst>
      <p:ext uri="{BB962C8B-B14F-4D97-AF65-F5344CB8AC3E}">
        <p14:creationId xmlns:p14="http://schemas.microsoft.com/office/powerpoint/2010/main" val="21734732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38353-940A-4448-B596-C6A8D83B2162}"/>
              </a:ext>
            </a:extLst>
          </p:cNvPr>
          <p:cNvSpPr>
            <a:spLocks noGrp="1"/>
          </p:cNvSpPr>
          <p:nvPr>
            <p:ph type="title"/>
          </p:nvPr>
        </p:nvSpPr>
        <p:spPr/>
        <p:txBody>
          <a:bodyPr/>
          <a:lstStyle/>
          <a:p>
            <a:r>
              <a:rPr lang="en-US" dirty="0"/>
              <a:t>Evaluation</a:t>
            </a:r>
          </a:p>
        </p:txBody>
      </p:sp>
      <p:sp>
        <p:nvSpPr>
          <p:cNvPr id="3" name="Content Placeholder 2">
            <a:extLst>
              <a:ext uri="{FF2B5EF4-FFF2-40B4-BE49-F238E27FC236}">
                <a16:creationId xmlns:a16="http://schemas.microsoft.com/office/drawing/2014/main" id="{9B7103AF-264D-4243-AB24-4A70D48CF9F1}"/>
              </a:ext>
            </a:extLst>
          </p:cNvPr>
          <p:cNvSpPr>
            <a:spLocks noGrp="1"/>
          </p:cNvSpPr>
          <p:nvPr>
            <p:ph idx="1"/>
          </p:nvPr>
        </p:nvSpPr>
        <p:spPr/>
        <p:txBody>
          <a:bodyPr/>
          <a:lstStyle/>
          <a:p>
            <a:r>
              <a:rPr lang="en-US" dirty="0"/>
              <a:t>Interns</a:t>
            </a:r>
          </a:p>
          <a:p>
            <a:pPr lvl="1"/>
            <a:r>
              <a:rPr lang="en-US" dirty="0"/>
              <a:t>Colleges will have evaluation forms</a:t>
            </a:r>
          </a:p>
          <a:p>
            <a:pPr lvl="1"/>
            <a:r>
              <a:rPr lang="en-US" dirty="0"/>
              <a:t>Assess skills in core areas: assessment, diagnoses, conceptualization, cultural competence, advocacy, human development, counseling skills and techniques</a:t>
            </a:r>
          </a:p>
          <a:p>
            <a:r>
              <a:rPr lang="en-US" dirty="0"/>
              <a:t>Associate level counselors</a:t>
            </a:r>
          </a:p>
          <a:p>
            <a:pPr lvl="1"/>
            <a:r>
              <a:rPr lang="en-US" dirty="0"/>
              <a:t>Probably will not have a written evaluation form</a:t>
            </a:r>
          </a:p>
          <a:p>
            <a:pPr lvl="1"/>
            <a:r>
              <a:rPr lang="en-US" dirty="0"/>
              <a:t>Still need to be assessing same skills</a:t>
            </a:r>
          </a:p>
          <a:p>
            <a:pPr lvl="1"/>
            <a:r>
              <a:rPr lang="en-US" dirty="0"/>
              <a:t>Develop your feedback system to evaluate and provide feedback</a:t>
            </a:r>
          </a:p>
        </p:txBody>
      </p:sp>
    </p:spTree>
    <p:extLst>
      <p:ext uri="{BB962C8B-B14F-4D97-AF65-F5344CB8AC3E}">
        <p14:creationId xmlns:p14="http://schemas.microsoft.com/office/powerpoint/2010/main" val="40741905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FF497-DEB5-49C1-842A-0682E3B767C2}"/>
              </a:ext>
            </a:extLst>
          </p:cNvPr>
          <p:cNvSpPr>
            <a:spLocks noGrp="1"/>
          </p:cNvSpPr>
          <p:nvPr>
            <p:ph type="title"/>
          </p:nvPr>
        </p:nvSpPr>
        <p:spPr/>
        <p:txBody>
          <a:bodyPr/>
          <a:lstStyle/>
          <a:p>
            <a:r>
              <a:rPr lang="en-US" dirty="0"/>
              <a:t>Feedback</a:t>
            </a:r>
          </a:p>
        </p:txBody>
      </p:sp>
      <p:sp>
        <p:nvSpPr>
          <p:cNvPr id="3" name="Content Placeholder 2">
            <a:extLst>
              <a:ext uri="{FF2B5EF4-FFF2-40B4-BE49-F238E27FC236}">
                <a16:creationId xmlns:a16="http://schemas.microsoft.com/office/drawing/2014/main" id="{25A1DC56-413D-4D94-8D31-DA8CC858F9BA}"/>
              </a:ext>
            </a:extLst>
          </p:cNvPr>
          <p:cNvSpPr>
            <a:spLocks noGrp="1"/>
          </p:cNvSpPr>
          <p:nvPr>
            <p:ph idx="1"/>
          </p:nvPr>
        </p:nvSpPr>
        <p:spPr/>
        <p:txBody>
          <a:bodyPr/>
          <a:lstStyle/>
          <a:p>
            <a:r>
              <a:rPr lang="en-US" sz="2400" b="1" dirty="0"/>
              <a:t>How do you think about feedback….both giving and receiving?</a:t>
            </a:r>
          </a:p>
          <a:p>
            <a:endParaRPr lang="en-US" dirty="0"/>
          </a:p>
          <a:p>
            <a:r>
              <a:rPr lang="en-US" dirty="0"/>
              <a:t>Normalize feedback by discussing it</a:t>
            </a:r>
          </a:p>
          <a:p>
            <a:r>
              <a:rPr lang="en-US" dirty="0"/>
              <a:t>Structured conversations around feedback, the value and need</a:t>
            </a:r>
          </a:p>
          <a:p>
            <a:r>
              <a:rPr lang="en-US" dirty="0"/>
              <a:t>Discuss concerns about corrective feedback</a:t>
            </a:r>
          </a:p>
          <a:p>
            <a:r>
              <a:rPr lang="en-US" dirty="0"/>
              <a:t>Supervisors need to self –reflect on their own comfort with feedback</a:t>
            </a:r>
          </a:p>
          <a:p>
            <a:r>
              <a:rPr lang="en-US" dirty="0"/>
              <a:t>Supervisors learn about how their supervisees manage feedback</a:t>
            </a:r>
          </a:p>
        </p:txBody>
      </p:sp>
    </p:spTree>
    <p:extLst>
      <p:ext uri="{BB962C8B-B14F-4D97-AF65-F5344CB8AC3E}">
        <p14:creationId xmlns:p14="http://schemas.microsoft.com/office/powerpoint/2010/main" val="1360209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08F11-C3C0-4145-A776-644931D65B1F}"/>
              </a:ext>
            </a:extLst>
          </p:cNvPr>
          <p:cNvSpPr>
            <a:spLocks noGrp="1"/>
          </p:cNvSpPr>
          <p:nvPr>
            <p:ph type="title"/>
          </p:nvPr>
        </p:nvSpPr>
        <p:spPr/>
        <p:txBody>
          <a:bodyPr/>
          <a:lstStyle/>
          <a:p>
            <a:r>
              <a:rPr lang="en-US" dirty="0"/>
              <a:t>Defining Clinical Supervision</a:t>
            </a:r>
          </a:p>
        </p:txBody>
      </p:sp>
      <p:sp>
        <p:nvSpPr>
          <p:cNvPr id="4" name="Rectangle 3">
            <a:extLst>
              <a:ext uri="{FF2B5EF4-FFF2-40B4-BE49-F238E27FC236}">
                <a16:creationId xmlns:a16="http://schemas.microsoft.com/office/drawing/2014/main" id="{C1988E07-5183-448E-82E3-0A6608F90CC6}"/>
              </a:ext>
            </a:extLst>
          </p:cNvPr>
          <p:cNvSpPr/>
          <p:nvPr/>
        </p:nvSpPr>
        <p:spPr>
          <a:xfrm>
            <a:off x="1630017" y="1470989"/>
            <a:ext cx="10336696" cy="4031873"/>
          </a:xfrm>
          <a:prstGeom prst="rect">
            <a:avLst/>
          </a:prstGeom>
        </p:spPr>
        <p:txBody>
          <a:bodyPr wrap="square">
            <a:spAutoFit/>
          </a:bodyPr>
          <a:lstStyle/>
          <a:p>
            <a:r>
              <a:rPr lang="en-US" sz="3200" dirty="0">
                <a:solidFill>
                  <a:srgbClr val="000000"/>
                </a:solidFill>
              </a:rPr>
              <a:t>Borders &amp; Brown (2005) define supervision an </a:t>
            </a:r>
            <a:r>
              <a:rPr lang="en-US" sz="3200" b="1" i="1" dirty="0">
                <a:solidFill>
                  <a:srgbClr val="000000"/>
                </a:solidFill>
              </a:rPr>
              <a:t>educational</a:t>
            </a:r>
            <a:r>
              <a:rPr lang="en-US" sz="3200" dirty="0">
                <a:solidFill>
                  <a:srgbClr val="000000"/>
                </a:solidFill>
              </a:rPr>
              <a:t> process</a:t>
            </a:r>
          </a:p>
          <a:p>
            <a:endParaRPr lang="en-US" sz="3200" dirty="0">
              <a:solidFill>
                <a:srgbClr val="000000"/>
              </a:solidFill>
            </a:endParaRPr>
          </a:p>
          <a:p>
            <a:r>
              <a:rPr lang="en-US" sz="3200" dirty="0">
                <a:solidFill>
                  <a:srgbClr val="000000"/>
                </a:solidFill>
              </a:rPr>
              <a:t>“Supervisors think of their supervisees as </a:t>
            </a:r>
            <a:r>
              <a:rPr lang="en-US" sz="3200" b="1" i="1" dirty="0">
                <a:solidFill>
                  <a:srgbClr val="000000"/>
                </a:solidFill>
              </a:rPr>
              <a:t>learners</a:t>
            </a:r>
            <a:r>
              <a:rPr lang="en-US" sz="3200" dirty="0">
                <a:solidFill>
                  <a:srgbClr val="000000"/>
                </a:solidFill>
              </a:rPr>
              <a:t> and they focus on creating an </a:t>
            </a:r>
            <a:r>
              <a:rPr lang="en-US" sz="3200" u="sng" dirty="0">
                <a:solidFill>
                  <a:srgbClr val="000000"/>
                </a:solidFill>
              </a:rPr>
              <a:t>appropriate learning environment </a:t>
            </a:r>
            <a:r>
              <a:rPr lang="en-US" sz="3200" dirty="0">
                <a:solidFill>
                  <a:srgbClr val="000000"/>
                </a:solidFill>
              </a:rPr>
              <a:t>to help supervisees be more effective with clients and develop and mature into the profession of counseling”</a:t>
            </a:r>
          </a:p>
        </p:txBody>
      </p:sp>
    </p:spTree>
    <p:extLst>
      <p:ext uri="{BB962C8B-B14F-4D97-AF65-F5344CB8AC3E}">
        <p14:creationId xmlns:p14="http://schemas.microsoft.com/office/powerpoint/2010/main" val="770389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3F3B-0229-49DB-945D-02F62A9322FD}"/>
              </a:ext>
            </a:extLst>
          </p:cNvPr>
          <p:cNvSpPr>
            <a:spLocks noGrp="1"/>
          </p:cNvSpPr>
          <p:nvPr>
            <p:ph type="title"/>
          </p:nvPr>
        </p:nvSpPr>
        <p:spPr/>
        <p:txBody>
          <a:bodyPr/>
          <a:lstStyle/>
          <a:p>
            <a:r>
              <a:rPr lang="en-US" dirty="0"/>
              <a:t>Corrective Feedback Instrument</a:t>
            </a:r>
          </a:p>
        </p:txBody>
      </p:sp>
      <p:sp>
        <p:nvSpPr>
          <p:cNvPr id="3" name="Content Placeholder 2">
            <a:extLst>
              <a:ext uri="{FF2B5EF4-FFF2-40B4-BE49-F238E27FC236}">
                <a16:creationId xmlns:a16="http://schemas.microsoft.com/office/drawing/2014/main" id="{3E8BF8F3-2886-4D50-B588-455BC342A50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457869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1CC4C-98E1-4169-AB54-16BD451C6014}"/>
              </a:ext>
            </a:extLst>
          </p:cNvPr>
          <p:cNvSpPr>
            <a:spLocks noGrp="1"/>
          </p:cNvSpPr>
          <p:nvPr>
            <p:ph type="title"/>
          </p:nvPr>
        </p:nvSpPr>
        <p:spPr/>
        <p:txBody>
          <a:bodyPr/>
          <a:lstStyle/>
          <a:p>
            <a:r>
              <a:rPr lang="en-US" dirty="0"/>
              <a:t>Feedback take-away</a:t>
            </a:r>
          </a:p>
        </p:txBody>
      </p:sp>
      <p:sp>
        <p:nvSpPr>
          <p:cNvPr id="3" name="Content Placeholder 2">
            <a:extLst>
              <a:ext uri="{FF2B5EF4-FFF2-40B4-BE49-F238E27FC236}">
                <a16:creationId xmlns:a16="http://schemas.microsoft.com/office/drawing/2014/main" id="{57120E80-6C12-43B0-8627-94AC695F8F50}"/>
              </a:ext>
            </a:extLst>
          </p:cNvPr>
          <p:cNvSpPr>
            <a:spLocks noGrp="1"/>
          </p:cNvSpPr>
          <p:nvPr>
            <p:ph idx="1"/>
          </p:nvPr>
        </p:nvSpPr>
        <p:spPr/>
        <p:txBody>
          <a:bodyPr/>
          <a:lstStyle/>
          <a:p>
            <a:r>
              <a:rPr lang="en-US" dirty="0"/>
              <a:t>Converse about feedback with supervisees</a:t>
            </a:r>
          </a:p>
          <a:p>
            <a:r>
              <a:rPr lang="en-US" dirty="0"/>
              <a:t>Supervision is intentional and feedback is a critical part of supervision</a:t>
            </a:r>
          </a:p>
          <a:p>
            <a:r>
              <a:rPr lang="en-US" dirty="0"/>
              <a:t>Know your own level of comfort, preferences, and barriers to delivering feedback</a:t>
            </a:r>
          </a:p>
          <a:p>
            <a:r>
              <a:rPr lang="en-US" dirty="0"/>
              <a:t>Lead by example….be open to feedback from your supervisees</a:t>
            </a:r>
          </a:p>
          <a:p>
            <a:r>
              <a:rPr lang="en-US" dirty="0"/>
              <a:t>Your responsibility is to move supervisees from avoidance of criticism to acceptance of feedback</a:t>
            </a:r>
          </a:p>
          <a:p>
            <a:r>
              <a:rPr lang="en-US" dirty="0"/>
              <a:t>Feedback is necessary for professional growth and development</a:t>
            </a:r>
          </a:p>
          <a:p>
            <a:pPr marL="457200" lvl="1" indent="0">
              <a:buNone/>
            </a:pPr>
            <a:endParaRPr lang="en-US" dirty="0"/>
          </a:p>
        </p:txBody>
      </p:sp>
    </p:spTree>
    <p:extLst>
      <p:ext uri="{BB962C8B-B14F-4D97-AF65-F5344CB8AC3E}">
        <p14:creationId xmlns:p14="http://schemas.microsoft.com/office/powerpoint/2010/main" val="3479850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50A4A-2B33-4113-B7E6-010211E2F1A2}"/>
              </a:ext>
            </a:extLst>
          </p:cNvPr>
          <p:cNvSpPr>
            <a:spLocks noGrp="1"/>
          </p:cNvSpPr>
          <p:nvPr>
            <p:ph type="title"/>
          </p:nvPr>
        </p:nvSpPr>
        <p:spPr/>
        <p:txBody>
          <a:bodyPr/>
          <a:lstStyle/>
          <a:p>
            <a:r>
              <a:rPr lang="en-US" dirty="0"/>
              <a:t>Defining Clinical Supervision</a:t>
            </a:r>
          </a:p>
        </p:txBody>
      </p:sp>
      <p:sp>
        <p:nvSpPr>
          <p:cNvPr id="4" name="Rectangle 3">
            <a:extLst>
              <a:ext uri="{FF2B5EF4-FFF2-40B4-BE49-F238E27FC236}">
                <a16:creationId xmlns:a16="http://schemas.microsoft.com/office/drawing/2014/main" id="{7063CAEE-0BE3-422A-BEDB-245803C93EBA}"/>
              </a:ext>
            </a:extLst>
          </p:cNvPr>
          <p:cNvSpPr/>
          <p:nvPr/>
        </p:nvSpPr>
        <p:spPr>
          <a:xfrm>
            <a:off x="2468218" y="1510748"/>
            <a:ext cx="9975574" cy="3539430"/>
          </a:xfrm>
          <a:prstGeom prst="rect">
            <a:avLst/>
          </a:prstGeom>
        </p:spPr>
        <p:txBody>
          <a:bodyPr wrap="square">
            <a:spAutoFit/>
          </a:bodyPr>
          <a:lstStyle/>
          <a:p>
            <a:r>
              <a:rPr lang="en-US" sz="3200" dirty="0"/>
              <a:t>Powell &amp; Brodsky  (2004) states that: </a:t>
            </a:r>
          </a:p>
          <a:p>
            <a:endParaRPr lang="en-US" sz="3200" dirty="0"/>
          </a:p>
          <a:p>
            <a:r>
              <a:rPr lang="en-US" sz="3200" dirty="0"/>
              <a:t>“Clinical supervision is a </a:t>
            </a:r>
            <a:r>
              <a:rPr lang="en-US" sz="3200" b="1" dirty="0"/>
              <a:t>disciplined, tutorial process </a:t>
            </a:r>
            <a:r>
              <a:rPr lang="en-US" sz="3200" dirty="0"/>
              <a:t>wherein principles are transformed into practical skills, with four overlapping foci: administrative, evaluative, clinical and supportive.”</a:t>
            </a:r>
          </a:p>
        </p:txBody>
      </p:sp>
    </p:spTree>
    <p:extLst>
      <p:ext uri="{BB962C8B-B14F-4D97-AF65-F5344CB8AC3E}">
        <p14:creationId xmlns:p14="http://schemas.microsoft.com/office/powerpoint/2010/main" val="2060133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Supervisor Roles</a:t>
            </a:r>
          </a:p>
        </p:txBody>
      </p:sp>
      <p:sp>
        <p:nvSpPr>
          <p:cNvPr id="3" name="Content Placeholder 2"/>
          <p:cNvSpPr>
            <a:spLocks noGrp="1"/>
          </p:cNvSpPr>
          <p:nvPr>
            <p:ph idx="1"/>
          </p:nvPr>
        </p:nvSpPr>
        <p:spPr/>
        <p:txBody>
          <a:bodyPr>
            <a:normAutofit fontScale="92500" lnSpcReduction="10000"/>
          </a:bodyPr>
          <a:lstStyle/>
          <a:p>
            <a:r>
              <a:rPr lang="en-US" sz="3200" dirty="0"/>
              <a:t>Educator</a:t>
            </a:r>
          </a:p>
          <a:p>
            <a:r>
              <a:rPr lang="en-US" sz="3200" dirty="0"/>
              <a:t>Consultant</a:t>
            </a:r>
          </a:p>
          <a:p>
            <a:r>
              <a:rPr lang="en-US" sz="3200" dirty="0"/>
              <a:t>Mentor</a:t>
            </a:r>
          </a:p>
          <a:p>
            <a:r>
              <a:rPr lang="en-US" sz="3200" dirty="0"/>
              <a:t>Counselor</a:t>
            </a:r>
          </a:p>
          <a:p>
            <a:r>
              <a:rPr lang="en-US" sz="3200" dirty="0"/>
              <a:t>Evaluator</a:t>
            </a:r>
          </a:p>
          <a:p>
            <a:r>
              <a:rPr lang="en-US" sz="3200" dirty="0"/>
              <a:t>Gatekeeper</a:t>
            </a:r>
          </a:p>
          <a:p>
            <a:r>
              <a:rPr lang="en-US" sz="3200" dirty="0"/>
              <a:t>Fellow professional</a:t>
            </a:r>
          </a:p>
          <a:p>
            <a:endParaRPr lang="en-US" dirty="0"/>
          </a:p>
        </p:txBody>
      </p:sp>
    </p:spTree>
    <p:extLst>
      <p:ext uri="{BB962C8B-B14F-4D97-AF65-F5344CB8AC3E}">
        <p14:creationId xmlns:p14="http://schemas.microsoft.com/office/powerpoint/2010/main" val="1371033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686" y="710064"/>
            <a:ext cx="9735143" cy="901910"/>
          </a:xfrm>
        </p:spPr>
        <p:txBody>
          <a:bodyPr>
            <a:normAutofit/>
          </a:bodyPr>
          <a:lstStyle/>
          <a:p>
            <a:r>
              <a:rPr lang="en-US" dirty="0"/>
              <a:t>Supervisor have responsibilities to….</a:t>
            </a:r>
          </a:p>
        </p:txBody>
      </p:sp>
      <p:sp>
        <p:nvSpPr>
          <p:cNvPr id="3" name="Content Placeholder 2"/>
          <p:cNvSpPr>
            <a:spLocks noGrp="1"/>
          </p:cNvSpPr>
          <p:nvPr>
            <p:ph idx="1"/>
          </p:nvPr>
        </p:nvSpPr>
        <p:spPr>
          <a:xfrm>
            <a:off x="2898799" y="1893211"/>
            <a:ext cx="10233800" cy="4351338"/>
          </a:xfrm>
        </p:spPr>
        <p:txBody>
          <a:bodyPr>
            <a:normAutofit/>
          </a:bodyPr>
          <a:lstStyle/>
          <a:p>
            <a:r>
              <a:rPr lang="en-US" sz="3200" dirty="0"/>
              <a:t>Supervisee</a:t>
            </a:r>
          </a:p>
          <a:p>
            <a:r>
              <a:rPr lang="en-US" sz="3200" dirty="0"/>
              <a:t>Supervisee’s clients</a:t>
            </a:r>
          </a:p>
          <a:p>
            <a:r>
              <a:rPr lang="en-US" sz="3200" dirty="0"/>
              <a:t>Agency/workplace</a:t>
            </a:r>
          </a:p>
          <a:p>
            <a:r>
              <a:rPr lang="en-US" sz="3200" dirty="0"/>
              <a:t>Licensure Board</a:t>
            </a:r>
          </a:p>
          <a:p>
            <a:r>
              <a:rPr lang="en-US" sz="3200" dirty="0"/>
              <a:t>The Counseling profession</a:t>
            </a:r>
          </a:p>
        </p:txBody>
      </p:sp>
    </p:spTree>
    <p:extLst>
      <p:ext uri="{BB962C8B-B14F-4D97-AF65-F5344CB8AC3E}">
        <p14:creationId xmlns:p14="http://schemas.microsoft.com/office/powerpoint/2010/main" val="2149835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tx2">
                    <a:satMod val="130000"/>
                  </a:schemeClr>
                </a:solidFill>
              </a:rPr>
              <a:t>The Supervisory Relationship</a:t>
            </a:r>
          </a:p>
        </p:txBody>
      </p:sp>
      <p:sp>
        <p:nvSpPr>
          <p:cNvPr id="16386" name="Content Placeholder 2"/>
          <p:cNvSpPr>
            <a:spLocks noGrp="1"/>
          </p:cNvSpPr>
          <p:nvPr>
            <p:ph idx="1"/>
          </p:nvPr>
        </p:nvSpPr>
        <p:spPr>
          <a:xfrm>
            <a:off x="2308225" y="1894786"/>
            <a:ext cx="7889875" cy="4800600"/>
          </a:xfrm>
        </p:spPr>
        <p:txBody>
          <a:bodyPr>
            <a:normAutofit/>
          </a:bodyPr>
          <a:lstStyle/>
          <a:p>
            <a:r>
              <a:rPr lang="en-US" sz="2400" dirty="0"/>
              <a:t>It’s complicated</a:t>
            </a:r>
          </a:p>
          <a:p>
            <a:r>
              <a:rPr lang="en-US" sz="2400" dirty="0"/>
              <a:t>Variety of roles, some of which seem contradictory: professional colleague, evaluator, gate keeper, counselor, support</a:t>
            </a:r>
          </a:p>
          <a:p>
            <a:r>
              <a:rPr lang="en-US" sz="2400" dirty="0"/>
              <a:t>Variety of focus areas: personal growth and self-awareness, professional skill development and behaviors</a:t>
            </a:r>
          </a:p>
          <a:p>
            <a:r>
              <a:rPr lang="en-US" sz="2400" dirty="0"/>
              <a:t>Changes over time – flexibility, renegotiation, back and forth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Supervisor as Educator</a:t>
            </a:r>
          </a:p>
        </p:txBody>
      </p:sp>
      <p:sp>
        <p:nvSpPr>
          <p:cNvPr id="3" name="Content Placeholder 2"/>
          <p:cNvSpPr>
            <a:spLocks noGrp="1"/>
          </p:cNvSpPr>
          <p:nvPr>
            <p:ph idx="1"/>
          </p:nvPr>
        </p:nvSpPr>
        <p:spPr/>
        <p:txBody>
          <a:bodyPr>
            <a:normAutofit fontScale="92500" lnSpcReduction="20000"/>
          </a:bodyPr>
          <a:lstStyle/>
          <a:p>
            <a:r>
              <a:rPr lang="en-US" sz="3200" dirty="0"/>
              <a:t>Supervision is “an intentional educational intervention”</a:t>
            </a:r>
          </a:p>
          <a:p>
            <a:r>
              <a:rPr lang="en-US" sz="3200" dirty="0"/>
              <a:t>Creating a learning environment that matches the needs of the supervisee</a:t>
            </a:r>
          </a:p>
          <a:p>
            <a:pPr lvl="1"/>
            <a:r>
              <a:rPr lang="en-US" sz="3200" dirty="0"/>
              <a:t>Purposeful and intentional</a:t>
            </a:r>
          </a:p>
          <a:p>
            <a:pPr lvl="1"/>
            <a:r>
              <a:rPr lang="en-US" sz="3200" dirty="0"/>
              <a:t>Goal-directed</a:t>
            </a:r>
          </a:p>
          <a:p>
            <a:pPr lvl="1"/>
            <a:r>
              <a:rPr lang="en-US" sz="3200" dirty="0"/>
              <a:t>Proactive</a:t>
            </a:r>
          </a:p>
          <a:p>
            <a:pPr lvl="1"/>
            <a:r>
              <a:rPr lang="en-US" sz="3200" dirty="0"/>
              <a:t>Flexible</a:t>
            </a:r>
          </a:p>
        </p:txBody>
      </p:sp>
      <p:sp>
        <p:nvSpPr>
          <p:cNvPr id="4" name="TextBox 3"/>
          <p:cNvSpPr txBox="1"/>
          <p:nvPr/>
        </p:nvSpPr>
        <p:spPr>
          <a:xfrm>
            <a:off x="7859949" y="5615416"/>
            <a:ext cx="3083669" cy="369332"/>
          </a:xfrm>
          <a:prstGeom prst="rect">
            <a:avLst/>
          </a:prstGeom>
          <a:noFill/>
        </p:spPr>
        <p:txBody>
          <a:bodyPr wrap="square" rtlCol="0">
            <a:spAutoFit/>
          </a:bodyPr>
          <a:lstStyle/>
          <a:p>
            <a:r>
              <a:rPr lang="en-US" dirty="0"/>
              <a:t>(Borders &amp; Brown, 2005)</a:t>
            </a:r>
          </a:p>
        </p:txBody>
      </p:sp>
    </p:spTree>
    <p:extLst>
      <p:ext uri="{BB962C8B-B14F-4D97-AF65-F5344CB8AC3E}">
        <p14:creationId xmlns:p14="http://schemas.microsoft.com/office/powerpoint/2010/main" val="30603236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663</TotalTime>
  <Words>4464</Words>
  <Application>Microsoft Office PowerPoint</Application>
  <PresentationFormat>Widescreen</PresentationFormat>
  <Paragraphs>333</Paragraphs>
  <Slides>41</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Century Gothic</vt:lpstr>
      <vt:lpstr>Wingdings 2</vt:lpstr>
      <vt:lpstr>Wingdings 3</vt:lpstr>
      <vt:lpstr>Wisp</vt:lpstr>
      <vt:lpstr>Clinical Supervision</vt:lpstr>
      <vt:lpstr>Review</vt:lpstr>
      <vt:lpstr>Defining Clinical Supervision  </vt:lpstr>
      <vt:lpstr>Defining Clinical Supervision</vt:lpstr>
      <vt:lpstr>Defining Clinical Supervision</vt:lpstr>
      <vt:lpstr>Supervisor Roles</vt:lpstr>
      <vt:lpstr>Supervisor have responsibilities to….</vt:lpstr>
      <vt:lpstr>The Supervisory Relationship</vt:lpstr>
      <vt:lpstr>Supervisor as Educator</vt:lpstr>
      <vt:lpstr>Supervisor as evaluator</vt:lpstr>
      <vt:lpstr>The Supervisory Relationship and the Therapeutic Relationship </vt:lpstr>
      <vt:lpstr>What do the Experts think?</vt:lpstr>
      <vt:lpstr>What do the Experts think?</vt:lpstr>
      <vt:lpstr>Conceptualization of Supervision and Intervening</vt:lpstr>
      <vt:lpstr>Assessment of the Supervisee and His/Her Work</vt:lpstr>
      <vt:lpstr>Supervisory Relationship</vt:lpstr>
      <vt:lpstr>Supervisor Self-Assessment and Reflection</vt:lpstr>
      <vt:lpstr>Administration and Logistics of Supervision</vt:lpstr>
      <vt:lpstr>Reviewing the supervisee needs</vt:lpstr>
      <vt:lpstr>Supervisee Developmental Level</vt:lpstr>
      <vt:lpstr>Supervisee Developmental Level</vt:lpstr>
      <vt:lpstr>Supervisee Developmental Level</vt:lpstr>
      <vt:lpstr>Supervisee Learning Goals</vt:lpstr>
      <vt:lpstr>IPDSM-integrative psychological developmental supervision model </vt:lpstr>
      <vt:lpstr>IPDSM in theory </vt:lpstr>
      <vt:lpstr>IPDSM (Sias and Lambie, 2008)</vt:lpstr>
      <vt:lpstr>Post Modern supervision models</vt:lpstr>
      <vt:lpstr>Themes of postmodern supervision</vt:lpstr>
      <vt:lpstr>What is the benefit?</vt:lpstr>
      <vt:lpstr>Narrative supervision</vt:lpstr>
      <vt:lpstr>Solution focused model</vt:lpstr>
      <vt:lpstr>What is your supervision style</vt:lpstr>
      <vt:lpstr>Are you a beginner or an expert?</vt:lpstr>
      <vt:lpstr>Expert supervisors</vt:lpstr>
      <vt:lpstr>Knowledge of beginner and expert</vt:lpstr>
      <vt:lpstr>PowerPoint Presentation</vt:lpstr>
      <vt:lpstr>PowerPoint Presentation</vt:lpstr>
      <vt:lpstr>Evaluation</vt:lpstr>
      <vt:lpstr>Feedback</vt:lpstr>
      <vt:lpstr>Corrective Feedback Instrument</vt:lpstr>
      <vt:lpstr>Feedback take-away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Supervision</dc:title>
  <dc:creator>dr. sheila</dc:creator>
  <cp:lastModifiedBy>Mandy Aquilina</cp:lastModifiedBy>
  <cp:revision>22</cp:revision>
  <dcterms:created xsi:type="dcterms:W3CDTF">2021-04-18T18:53:54Z</dcterms:created>
  <dcterms:modified xsi:type="dcterms:W3CDTF">2021-04-20T15:57:28Z</dcterms:modified>
</cp:coreProperties>
</file>